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3" r:id="rId2"/>
  </p:sldMasterIdLst>
  <p:notesMasterIdLst>
    <p:notesMasterId r:id="rId33"/>
  </p:notesMasterIdLst>
  <p:handoutMasterIdLst>
    <p:handoutMasterId r:id="rId34"/>
  </p:handoutMasterIdLst>
  <p:sldIdLst>
    <p:sldId id="258" r:id="rId3"/>
    <p:sldId id="271" r:id="rId4"/>
    <p:sldId id="278" r:id="rId5"/>
    <p:sldId id="279" r:id="rId6"/>
    <p:sldId id="280" r:id="rId7"/>
    <p:sldId id="290" r:id="rId8"/>
    <p:sldId id="291" r:id="rId9"/>
    <p:sldId id="294" r:id="rId10"/>
    <p:sldId id="284" r:id="rId11"/>
    <p:sldId id="292" r:id="rId12"/>
    <p:sldId id="293" r:id="rId13"/>
    <p:sldId id="259" r:id="rId14"/>
    <p:sldId id="257" r:id="rId15"/>
    <p:sldId id="323" r:id="rId16"/>
    <p:sldId id="297" r:id="rId17"/>
    <p:sldId id="286" r:id="rId18"/>
    <p:sldId id="289" r:id="rId19"/>
    <p:sldId id="321" r:id="rId20"/>
    <p:sldId id="322" r:id="rId21"/>
    <p:sldId id="327" r:id="rId22"/>
    <p:sldId id="295" r:id="rId23"/>
    <p:sldId id="274" r:id="rId24"/>
    <p:sldId id="324" r:id="rId25"/>
    <p:sldId id="325" r:id="rId26"/>
    <p:sldId id="326" r:id="rId27"/>
    <p:sldId id="275" r:id="rId28"/>
    <p:sldId id="273" r:id="rId29"/>
    <p:sldId id="272" r:id="rId30"/>
    <p:sldId id="296" r:id="rId31"/>
    <p:sldId id="285" r:id="rId32"/>
  </p:sldIdLst>
  <p:sldSz cx="12192000" cy="6858000"/>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mple, Richard" initials="TR [2]" lastIdx="1" clrIdx="0">
    <p:extLst>
      <p:ext uri="{19B8F6BF-5375-455C-9EA6-DF929625EA0E}">
        <p15:presenceInfo xmlns:p15="http://schemas.microsoft.com/office/powerpoint/2012/main" userId="S::templeri@msu.edu::796cbbba-53f8-49d5-a0a9-2570c505c6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0C533A"/>
    <a:srgbClr val="824A2C"/>
    <a:srgbClr val="FF9557"/>
    <a:srgbClr val="06433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showGuides="1">
      <p:cViewPr varScale="1">
        <p:scale>
          <a:sx n="108" d="100"/>
          <a:sy n="108" d="100"/>
        </p:scale>
        <p:origin x="2298" y="102"/>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1" d="100"/>
          <a:sy n="51" d="100"/>
        </p:scale>
        <p:origin x="297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BE6E33-FB34-4AB5-9675-7301E58ABF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089DBD-7300-4DA7-9F50-A0B9326E22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254C93-F1DE-4C72-9BB8-90D43760F7AD}" type="datetimeFigureOut">
              <a:rPr lang="en-US" smtClean="0"/>
              <a:t>2/4/2021</a:t>
            </a:fld>
            <a:endParaRPr lang="en-US"/>
          </a:p>
        </p:txBody>
      </p:sp>
      <p:sp>
        <p:nvSpPr>
          <p:cNvPr id="4" name="Footer Placeholder 3">
            <a:extLst>
              <a:ext uri="{FF2B5EF4-FFF2-40B4-BE49-F238E27FC236}">
                <a16:creationId xmlns:a16="http://schemas.microsoft.com/office/drawing/2014/main" id="{D4408475-8BD9-4522-85D6-8B2F59085D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90CC7C-DD2B-4B98-84CA-1D0BFDEF4A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3CCBBC-0571-475A-BAC1-15BB177F8202}" type="slidenum">
              <a:rPr lang="en-US" smtClean="0"/>
              <a:t>‹#›</a:t>
            </a:fld>
            <a:endParaRPr lang="en-US"/>
          </a:p>
        </p:txBody>
      </p:sp>
    </p:spTree>
    <p:extLst>
      <p:ext uri="{BB962C8B-B14F-4D97-AF65-F5344CB8AC3E}">
        <p14:creationId xmlns:p14="http://schemas.microsoft.com/office/powerpoint/2010/main" val="3440109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7A0B8-84CE-4317-9017-08DF11059556}"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1FAE5-CCB1-4ABD-949B-3D6147C7DA1E}" type="slidenum">
              <a:rPr lang="en-US" smtClean="0"/>
              <a:t>‹#›</a:t>
            </a:fld>
            <a:endParaRPr lang="en-US"/>
          </a:p>
        </p:txBody>
      </p:sp>
    </p:spTree>
    <p:extLst>
      <p:ext uri="{BB962C8B-B14F-4D97-AF65-F5344CB8AC3E}">
        <p14:creationId xmlns:p14="http://schemas.microsoft.com/office/powerpoint/2010/main" val="1871781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2.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3.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4.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5.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6.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8453B"/>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3089836"/>
            <a:ext cx="10972800" cy="1143000"/>
          </a:xfrm>
          <a:prstGeom prst="rect">
            <a:avLst/>
          </a:prstGeom>
        </p:spPr>
        <p:txBody>
          <a:bodyPr vert="horz"/>
          <a:lstStyle>
            <a:lvl1pPr>
              <a:defRPr baseline="0">
                <a:solidFill>
                  <a:srgbClr val="FFFFFF"/>
                </a:solidFill>
              </a:defRPr>
            </a:lvl1pPr>
          </a:lstStyle>
          <a:p>
            <a:r>
              <a:rPr lang="en-US" dirty="0"/>
              <a:t>CLICK TO ADD TITLE</a:t>
            </a:r>
          </a:p>
        </p:txBody>
      </p:sp>
    </p:spTree>
    <p:extLst>
      <p:ext uri="{BB962C8B-B14F-4D97-AF65-F5344CB8AC3E}">
        <p14:creationId xmlns:p14="http://schemas.microsoft.com/office/powerpoint/2010/main" val="82761736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BA052-6E98-49F2-8267-B53307F779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98501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28846"/>
            <a:ext cx="10363200" cy="1301965"/>
          </a:xfrm>
          <a:prstGeom prst="rect">
            <a:avLst/>
          </a:prstGeom>
        </p:spPr>
        <p:txBody>
          <a:bodyPr>
            <a:normAutofit/>
          </a:bodyPr>
          <a:lstStyle>
            <a:lvl1pPr algn="l">
              <a:defRPr sz="3600" b="1" i="0" baseline="0">
                <a:ln>
                  <a:noFill/>
                </a:ln>
                <a:solidFill>
                  <a:srgbClr val="18453B"/>
                </a:solidFill>
                <a:latin typeface="+mn-lt"/>
                <a:cs typeface="Gotham-Bold"/>
              </a:defRPr>
            </a:lvl1pPr>
          </a:lstStyle>
          <a:p>
            <a:r>
              <a:rPr lang="en-US" dirty="0"/>
              <a:t>Click to edit Master title style</a:t>
            </a:r>
          </a:p>
        </p:txBody>
      </p:sp>
      <p:sp>
        <p:nvSpPr>
          <p:cNvPr id="3" name="Subtitle 2"/>
          <p:cNvSpPr>
            <a:spLocks noGrp="1"/>
          </p:cNvSpPr>
          <p:nvPr>
            <p:ph type="subTitle" idx="1"/>
          </p:nvPr>
        </p:nvSpPr>
        <p:spPr>
          <a:xfrm>
            <a:off x="914400" y="3039566"/>
            <a:ext cx="10363200" cy="2102356"/>
          </a:xfrm>
          <a:prstGeom prst="rect">
            <a:avLst/>
          </a:prstGeom>
        </p:spPr>
        <p:txBody>
          <a:bodyPr>
            <a:normAutofit/>
          </a:bodyPr>
          <a:lstStyle>
            <a:lvl1pPr marL="0" indent="0" algn="l">
              <a:buNone/>
              <a:defRPr sz="2400" b="0" i="0">
                <a:solidFill>
                  <a:schemeClr val="tx1">
                    <a:lumMod val="65000"/>
                    <a:lumOff val="3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MSU web type treatment.png">
            <a:extLst>
              <a:ext uri="{FF2B5EF4-FFF2-40B4-BE49-F238E27FC236}">
                <a16:creationId xmlns:a16="http://schemas.microsoft.com/office/drawing/2014/main" id="{EB8B4854-1890-48F1-84A4-1B59E64B8F2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6519" y="6610350"/>
            <a:ext cx="1858962" cy="8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A close up of a logo&#10;&#10;Description automatically generated">
            <a:extLst>
              <a:ext uri="{FF2B5EF4-FFF2-40B4-BE49-F238E27FC236}">
                <a16:creationId xmlns:a16="http://schemas.microsoft.com/office/drawing/2014/main" id="{383D66DA-FAA0-49A1-A5F6-4079090A886A}"/>
              </a:ext>
            </a:extLst>
          </p:cNvPr>
          <p:cNvPicPr>
            <a:picLocks noChangeAspect="1"/>
          </p:cNvPicPr>
          <p:nvPr userDrawn="1"/>
        </p:nvPicPr>
        <p:blipFill>
          <a:blip r:embed="rId4"/>
          <a:stretch>
            <a:fillRect/>
          </a:stretch>
        </p:blipFill>
        <p:spPr>
          <a:xfrm>
            <a:off x="201930" y="6452856"/>
            <a:ext cx="1424940" cy="314987"/>
          </a:xfrm>
          <a:prstGeom prst="rect">
            <a:avLst/>
          </a:prstGeom>
        </p:spPr>
      </p:pic>
      <p:pic>
        <p:nvPicPr>
          <p:cNvPr id="7" name="Picture 6" descr="A close up of a logo&#10;&#10;Description automatically generated">
            <a:extLst>
              <a:ext uri="{FF2B5EF4-FFF2-40B4-BE49-F238E27FC236}">
                <a16:creationId xmlns:a16="http://schemas.microsoft.com/office/drawing/2014/main" id="{112813E3-2192-4803-944B-B0A260519CDC}"/>
              </a:ext>
            </a:extLst>
          </p:cNvPr>
          <p:cNvPicPr>
            <a:picLocks noChangeAspect="1"/>
          </p:cNvPicPr>
          <p:nvPr userDrawn="1"/>
        </p:nvPicPr>
        <p:blipFill>
          <a:blip r:embed="rId5"/>
          <a:stretch>
            <a:fillRect/>
          </a:stretch>
        </p:blipFill>
        <p:spPr>
          <a:xfrm>
            <a:off x="10368004" y="6452856"/>
            <a:ext cx="1622066" cy="310896"/>
          </a:xfrm>
          <a:prstGeom prst="rect">
            <a:avLst/>
          </a:prstGeom>
        </p:spPr>
      </p:pic>
    </p:spTree>
    <p:extLst>
      <p:ext uri="{BB962C8B-B14F-4D97-AF65-F5344CB8AC3E}">
        <p14:creationId xmlns:p14="http://schemas.microsoft.com/office/powerpoint/2010/main" val="21471366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85841"/>
            <a:ext cx="10972800" cy="480233"/>
          </a:xfrm>
          <a:prstGeom prst="rect">
            <a:avLst/>
          </a:prstGeom>
        </p:spPr>
        <p:txBody>
          <a:bodyPr>
            <a:normAutofit/>
          </a:bodyPr>
          <a:lstStyle>
            <a:lvl1pPr algn="l">
              <a:defRPr sz="3600" b="1" i="0" baseline="0">
                <a:solidFill>
                  <a:srgbClr val="18453B"/>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866975"/>
            <a:ext cx="10972800" cy="4066495"/>
          </a:xfrm>
          <a:prstGeom prst="rect">
            <a:avLst/>
          </a:prstGeom>
        </p:spPr>
        <p:txBody>
          <a:bodyPr/>
          <a:lstStyle>
            <a:lvl1pPr marL="457200" indent="-457200" algn="l">
              <a:buClr>
                <a:srgbClr val="18453B"/>
              </a:buClr>
              <a:buFont typeface="Arial"/>
              <a:buChar char="•"/>
              <a:defRPr sz="2800" b="0" i="0">
                <a:solidFill>
                  <a:srgbClr val="595959"/>
                </a:solidFill>
                <a:latin typeface="Arial"/>
                <a:cs typeface="Arial"/>
              </a:defRPr>
            </a:lvl1pPr>
            <a:lvl2pPr marL="742950" indent="-285750" algn="l">
              <a:buClr>
                <a:schemeClr val="tx1">
                  <a:lumMod val="75000"/>
                  <a:lumOff val="25000"/>
                </a:schemeClr>
              </a:buClr>
              <a:buSzPct val="85000"/>
              <a:buFont typeface="Arial"/>
              <a:buChar char="•"/>
              <a:defRPr sz="2400" b="0" i="0">
                <a:solidFill>
                  <a:srgbClr val="595959"/>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p:txBody>
      </p:sp>
      <p:pic>
        <p:nvPicPr>
          <p:cNvPr id="5" name="Picture 4" descr="MSU web type treatment.png">
            <a:extLst>
              <a:ext uri="{FF2B5EF4-FFF2-40B4-BE49-F238E27FC236}">
                <a16:creationId xmlns:a16="http://schemas.microsoft.com/office/drawing/2014/main" id="{E5DCE2E8-1EF2-4E07-884E-D7DBB97B8D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6519" y="6610350"/>
            <a:ext cx="1858962" cy="8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A close up of a logo&#10;&#10;Description automatically generated">
            <a:extLst>
              <a:ext uri="{FF2B5EF4-FFF2-40B4-BE49-F238E27FC236}">
                <a16:creationId xmlns:a16="http://schemas.microsoft.com/office/drawing/2014/main" id="{0190AA89-191B-41E7-86D3-72C29FEC54C7}"/>
              </a:ext>
            </a:extLst>
          </p:cNvPr>
          <p:cNvPicPr>
            <a:picLocks noChangeAspect="1"/>
          </p:cNvPicPr>
          <p:nvPr userDrawn="1"/>
        </p:nvPicPr>
        <p:blipFill>
          <a:blip r:embed="rId4"/>
          <a:stretch>
            <a:fillRect/>
          </a:stretch>
        </p:blipFill>
        <p:spPr>
          <a:xfrm>
            <a:off x="201930" y="6452856"/>
            <a:ext cx="1424940" cy="314987"/>
          </a:xfrm>
          <a:prstGeom prst="rect">
            <a:avLst/>
          </a:prstGeom>
        </p:spPr>
      </p:pic>
      <p:pic>
        <p:nvPicPr>
          <p:cNvPr id="4" name="Picture 3" descr="A close up of a logo&#10;&#10;Description automatically generated">
            <a:extLst>
              <a:ext uri="{FF2B5EF4-FFF2-40B4-BE49-F238E27FC236}">
                <a16:creationId xmlns:a16="http://schemas.microsoft.com/office/drawing/2014/main" id="{D0F4E23C-36F0-4FD6-959F-27C012C629E4}"/>
              </a:ext>
            </a:extLst>
          </p:cNvPr>
          <p:cNvPicPr>
            <a:picLocks noChangeAspect="1"/>
          </p:cNvPicPr>
          <p:nvPr userDrawn="1"/>
        </p:nvPicPr>
        <p:blipFill>
          <a:blip r:embed="rId5"/>
          <a:stretch>
            <a:fillRect/>
          </a:stretch>
        </p:blipFill>
        <p:spPr>
          <a:xfrm>
            <a:off x="10368004" y="6452856"/>
            <a:ext cx="1622066" cy="310896"/>
          </a:xfrm>
          <a:prstGeom prst="rect">
            <a:avLst/>
          </a:prstGeom>
        </p:spPr>
      </p:pic>
    </p:spTree>
    <p:extLst>
      <p:ext uri="{BB962C8B-B14F-4D97-AF65-F5344CB8AC3E}">
        <p14:creationId xmlns:p14="http://schemas.microsoft.com/office/powerpoint/2010/main" val="3845341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003154"/>
            <a:ext cx="10972800" cy="875092"/>
          </a:xfrm>
          <a:prstGeom prst="rect">
            <a:avLst/>
          </a:prstGeom>
        </p:spPr>
        <p:txBody>
          <a:bodyPr>
            <a:normAutofit/>
          </a:bodyPr>
          <a:lstStyle>
            <a:lvl1pPr algn="l">
              <a:defRPr sz="3600" b="1" i="0" baseline="0">
                <a:solidFill>
                  <a:srgbClr val="18453B"/>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2059668"/>
            <a:ext cx="5267605" cy="4296682"/>
          </a:xfrm>
          <a:prstGeom prst="rect">
            <a:avLst/>
          </a:prstGeom>
        </p:spPr>
        <p:txBody>
          <a:bodyPr/>
          <a:lstStyle>
            <a:lvl1pPr marL="457200" indent="-457200" algn="l">
              <a:buClr>
                <a:schemeClr val="tx1">
                  <a:lumMod val="75000"/>
                  <a:lumOff val="25000"/>
                </a:schemeClr>
              </a:buClr>
              <a:buFont typeface="Wingdings" charset="2"/>
              <a:buChar char="§"/>
              <a:defRPr sz="2800" b="0" i="0">
                <a:solidFill>
                  <a:schemeClr val="tx1">
                    <a:lumMod val="65000"/>
                    <a:lumOff val="35000"/>
                  </a:schemeClr>
                </a:solidFill>
                <a:latin typeface="Arial"/>
                <a:cs typeface="Arial"/>
              </a:defRPr>
            </a:lvl1pPr>
            <a:lvl2pPr marL="800100" indent="-342900" algn="l">
              <a:buClr>
                <a:schemeClr val="tx1">
                  <a:lumMod val="75000"/>
                  <a:lumOff val="25000"/>
                </a:schemeClr>
              </a:buClr>
              <a:buSzPct val="85000"/>
              <a:buFont typeface="Wingdings" charset="2"/>
              <a:buChar char="§"/>
              <a:defRPr sz="2400" b="0" i="0">
                <a:solidFill>
                  <a:schemeClr val="tx1">
                    <a:lumMod val="65000"/>
                    <a:lumOff val="3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p:txBody>
      </p:sp>
      <p:sp>
        <p:nvSpPr>
          <p:cNvPr id="8" name="Content Placeholder 2"/>
          <p:cNvSpPr>
            <a:spLocks noGrp="1"/>
          </p:cNvSpPr>
          <p:nvPr>
            <p:ph idx="13"/>
          </p:nvPr>
        </p:nvSpPr>
        <p:spPr>
          <a:xfrm>
            <a:off x="6314796" y="2059668"/>
            <a:ext cx="5267605" cy="4296682"/>
          </a:xfrm>
          <a:prstGeom prst="rect">
            <a:avLst/>
          </a:prstGeom>
        </p:spPr>
        <p:txBody>
          <a:bodyPr/>
          <a:lstStyle>
            <a:lvl1pPr marL="457200" indent="-457200" algn="l">
              <a:buClr>
                <a:schemeClr val="tx1">
                  <a:lumMod val="75000"/>
                  <a:lumOff val="25000"/>
                </a:schemeClr>
              </a:buClr>
              <a:buFont typeface="Wingdings" charset="2"/>
              <a:buChar char="§"/>
              <a:defRPr sz="2800" b="0" i="0">
                <a:solidFill>
                  <a:schemeClr val="tx1">
                    <a:lumMod val="65000"/>
                    <a:lumOff val="35000"/>
                  </a:schemeClr>
                </a:solidFill>
                <a:latin typeface="Arial"/>
                <a:cs typeface="Arial"/>
              </a:defRPr>
            </a:lvl1pPr>
            <a:lvl2pPr marL="800100" indent="-342900" algn="l">
              <a:buClr>
                <a:schemeClr val="tx1">
                  <a:lumMod val="75000"/>
                  <a:lumOff val="25000"/>
                </a:schemeClr>
              </a:buClr>
              <a:buFont typeface="Wingdings" charset="2"/>
              <a:buChar char="§"/>
              <a:defRPr sz="2400" b="0" i="0">
                <a:solidFill>
                  <a:schemeClr val="tx1">
                    <a:lumMod val="65000"/>
                    <a:lumOff val="3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p:txBody>
      </p:sp>
      <p:pic>
        <p:nvPicPr>
          <p:cNvPr id="6" name="Picture 5" descr="MSU web type treatment.png">
            <a:extLst>
              <a:ext uri="{FF2B5EF4-FFF2-40B4-BE49-F238E27FC236}">
                <a16:creationId xmlns:a16="http://schemas.microsoft.com/office/drawing/2014/main" id="{114503D8-794A-4ED2-98DA-8C7B7A1068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6519" y="6610350"/>
            <a:ext cx="1858962" cy="8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A close up of a logo&#10;&#10;Description automatically generated">
            <a:extLst>
              <a:ext uri="{FF2B5EF4-FFF2-40B4-BE49-F238E27FC236}">
                <a16:creationId xmlns:a16="http://schemas.microsoft.com/office/drawing/2014/main" id="{683F87A4-16A8-4920-9E2D-044540F2076A}"/>
              </a:ext>
            </a:extLst>
          </p:cNvPr>
          <p:cNvPicPr>
            <a:picLocks noChangeAspect="1"/>
          </p:cNvPicPr>
          <p:nvPr userDrawn="1"/>
        </p:nvPicPr>
        <p:blipFill>
          <a:blip r:embed="rId4"/>
          <a:stretch>
            <a:fillRect/>
          </a:stretch>
        </p:blipFill>
        <p:spPr>
          <a:xfrm>
            <a:off x="201930" y="6452856"/>
            <a:ext cx="1424940" cy="314987"/>
          </a:xfrm>
          <a:prstGeom prst="rect">
            <a:avLst/>
          </a:prstGeom>
        </p:spPr>
      </p:pic>
      <p:pic>
        <p:nvPicPr>
          <p:cNvPr id="4" name="Picture 3" descr="A close up of a logo&#10;&#10;Description automatically generated">
            <a:extLst>
              <a:ext uri="{FF2B5EF4-FFF2-40B4-BE49-F238E27FC236}">
                <a16:creationId xmlns:a16="http://schemas.microsoft.com/office/drawing/2014/main" id="{674B56BE-9C53-4BD8-97D6-CD3438F3AC34}"/>
              </a:ext>
            </a:extLst>
          </p:cNvPr>
          <p:cNvPicPr>
            <a:picLocks noChangeAspect="1"/>
          </p:cNvPicPr>
          <p:nvPr userDrawn="1"/>
        </p:nvPicPr>
        <p:blipFill>
          <a:blip r:embed="rId5"/>
          <a:stretch>
            <a:fillRect/>
          </a:stretch>
        </p:blipFill>
        <p:spPr>
          <a:xfrm>
            <a:off x="10368004" y="6452856"/>
            <a:ext cx="1622066" cy="310896"/>
          </a:xfrm>
          <a:prstGeom prst="rect">
            <a:avLst/>
          </a:prstGeom>
        </p:spPr>
      </p:pic>
    </p:spTree>
    <p:extLst>
      <p:ext uri="{BB962C8B-B14F-4D97-AF65-F5344CB8AC3E}">
        <p14:creationId xmlns:p14="http://schemas.microsoft.com/office/powerpoint/2010/main" val="16383146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109873"/>
            <a:ext cx="10972800" cy="821732"/>
          </a:xfrm>
          <a:prstGeom prst="rect">
            <a:avLst/>
          </a:prstGeom>
        </p:spPr>
        <p:txBody>
          <a:bodyPr>
            <a:normAutofit/>
          </a:bodyPr>
          <a:lstStyle>
            <a:lvl1pPr algn="l">
              <a:defRPr sz="3600" b="1" i="0">
                <a:solidFill>
                  <a:srgbClr val="18453B"/>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2081013"/>
            <a:ext cx="10972800" cy="4024165"/>
          </a:xfrm>
          <a:prstGeom prst="rect">
            <a:avLst/>
          </a:prstGeom>
        </p:spPr>
        <p:txBody>
          <a:bodyPr/>
          <a:lstStyle>
            <a:lvl1pPr marL="0" indent="0" algn="l">
              <a:buClr>
                <a:schemeClr val="tx1">
                  <a:lumMod val="75000"/>
                  <a:lumOff val="25000"/>
                </a:schemeClr>
              </a:buClr>
              <a:buFontTx/>
              <a:buNone/>
              <a:defRPr sz="2400" b="0" i="0" baseline="0">
                <a:solidFill>
                  <a:schemeClr val="tx1">
                    <a:lumMod val="75000"/>
                    <a:lumOff val="25000"/>
                  </a:schemeClr>
                </a:solidFill>
                <a:latin typeface="Arial"/>
                <a:cs typeface="Arial"/>
              </a:defRPr>
            </a:lvl1pPr>
            <a:lvl2pPr marL="0" indent="0" algn="l">
              <a:buClr>
                <a:schemeClr val="tx1">
                  <a:lumMod val="75000"/>
                  <a:lumOff val="25000"/>
                </a:schemeClr>
              </a:buClr>
              <a:buFontTx/>
              <a:buNone/>
              <a:defRPr sz="2000" b="0" i="0">
                <a:solidFill>
                  <a:schemeClr val="tx1">
                    <a:lumMod val="75000"/>
                    <a:lumOff val="2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p:txBody>
      </p:sp>
      <p:pic>
        <p:nvPicPr>
          <p:cNvPr id="5" name="Picture 4" descr="MSU web type treatment.png">
            <a:extLst>
              <a:ext uri="{FF2B5EF4-FFF2-40B4-BE49-F238E27FC236}">
                <a16:creationId xmlns:a16="http://schemas.microsoft.com/office/drawing/2014/main" id="{79031901-5784-40F4-8CA1-C64483378FE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6519" y="6610350"/>
            <a:ext cx="1858962" cy="8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logo&#10;&#10;Description automatically generated">
            <a:extLst>
              <a:ext uri="{FF2B5EF4-FFF2-40B4-BE49-F238E27FC236}">
                <a16:creationId xmlns:a16="http://schemas.microsoft.com/office/drawing/2014/main" id="{11ED65DE-D84B-44E7-8B1D-E0DB92F31BD8}"/>
              </a:ext>
            </a:extLst>
          </p:cNvPr>
          <p:cNvPicPr>
            <a:picLocks noChangeAspect="1"/>
          </p:cNvPicPr>
          <p:nvPr userDrawn="1"/>
        </p:nvPicPr>
        <p:blipFill>
          <a:blip r:embed="rId4"/>
          <a:stretch>
            <a:fillRect/>
          </a:stretch>
        </p:blipFill>
        <p:spPr>
          <a:xfrm>
            <a:off x="201930" y="6452856"/>
            <a:ext cx="1424940" cy="314987"/>
          </a:xfrm>
          <a:prstGeom prst="rect">
            <a:avLst/>
          </a:prstGeom>
        </p:spPr>
      </p:pic>
      <p:pic>
        <p:nvPicPr>
          <p:cNvPr id="4" name="Picture 3" descr="A close up of a logo&#10;&#10;Description automatically generated">
            <a:extLst>
              <a:ext uri="{FF2B5EF4-FFF2-40B4-BE49-F238E27FC236}">
                <a16:creationId xmlns:a16="http://schemas.microsoft.com/office/drawing/2014/main" id="{20BC0D8F-AEF3-48AD-A0D1-E41E87742993}"/>
              </a:ext>
            </a:extLst>
          </p:cNvPr>
          <p:cNvPicPr>
            <a:picLocks noChangeAspect="1"/>
          </p:cNvPicPr>
          <p:nvPr userDrawn="1"/>
        </p:nvPicPr>
        <p:blipFill>
          <a:blip r:embed="rId5"/>
          <a:stretch>
            <a:fillRect/>
          </a:stretch>
        </p:blipFill>
        <p:spPr>
          <a:xfrm>
            <a:off x="10368004" y="6452856"/>
            <a:ext cx="1622066" cy="310896"/>
          </a:xfrm>
          <a:prstGeom prst="rect">
            <a:avLst/>
          </a:prstGeom>
        </p:spPr>
      </p:pic>
    </p:spTree>
    <p:extLst>
      <p:ext uri="{BB962C8B-B14F-4D97-AF65-F5344CB8AC3E}">
        <p14:creationId xmlns:p14="http://schemas.microsoft.com/office/powerpoint/2010/main" val="5507978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75096"/>
            <a:ext cx="10972800" cy="725109"/>
          </a:xfrm>
          <a:prstGeom prst="rect">
            <a:avLst/>
          </a:prstGeom>
        </p:spPr>
        <p:txBody>
          <a:bodyPr>
            <a:normAutofit/>
          </a:bodyPr>
          <a:lstStyle>
            <a:lvl1pPr algn="l">
              <a:defRPr sz="3600" b="1" i="0">
                <a:solidFill>
                  <a:srgbClr val="18453B"/>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674905"/>
            <a:ext cx="10972800" cy="4419600"/>
          </a:xfrm>
          <a:prstGeom prst="rect">
            <a:avLst/>
          </a:prstGeom>
        </p:spPr>
        <p:txBody>
          <a:bodyPr/>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Arial"/>
                <a:cs typeface="Arial"/>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Arial"/>
                <a:cs typeface="Arial"/>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a:p>
            <a:pPr lvl="0"/>
            <a:r>
              <a:rPr lang="en-US" dirty="0"/>
              <a:t>Click to edit Master text styles</a:t>
            </a:r>
          </a:p>
          <a:p>
            <a:pPr lvl="1"/>
            <a:r>
              <a:rPr lang="en-US" dirty="0"/>
              <a:t>Second level</a:t>
            </a:r>
          </a:p>
          <a:p>
            <a:pPr lvl="1"/>
            <a:endParaRPr lang="en-US" dirty="0"/>
          </a:p>
        </p:txBody>
      </p:sp>
      <p:pic>
        <p:nvPicPr>
          <p:cNvPr id="5" name="Picture 4" descr="MSU web type treatment.png">
            <a:extLst>
              <a:ext uri="{FF2B5EF4-FFF2-40B4-BE49-F238E27FC236}">
                <a16:creationId xmlns:a16="http://schemas.microsoft.com/office/drawing/2014/main" id="{652D62E8-F9ED-4D55-A150-A98B8BE528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66519" y="6610350"/>
            <a:ext cx="1858962" cy="8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 close up of a logo&#10;&#10;Description automatically generated">
            <a:extLst>
              <a:ext uri="{FF2B5EF4-FFF2-40B4-BE49-F238E27FC236}">
                <a16:creationId xmlns:a16="http://schemas.microsoft.com/office/drawing/2014/main" id="{DEA83DB3-776A-475A-B7B1-4F6EED7EF742}"/>
              </a:ext>
            </a:extLst>
          </p:cNvPr>
          <p:cNvPicPr>
            <a:picLocks noChangeAspect="1"/>
          </p:cNvPicPr>
          <p:nvPr userDrawn="1"/>
        </p:nvPicPr>
        <p:blipFill>
          <a:blip r:embed="rId4"/>
          <a:stretch>
            <a:fillRect/>
          </a:stretch>
        </p:blipFill>
        <p:spPr>
          <a:xfrm>
            <a:off x="201930" y="6452856"/>
            <a:ext cx="1424940" cy="314987"/>
          </a:xfrm>
          <a:prstGeom prst="rect">
            <a:avLst/>
          </a:prstGeom>
        </p:spPr>
      </p:pic>
      <p:pic>
        <p:nvPicPr>
          <p:cNvPr id="4" name="Picture 3" descr="A close up of a logo&#10;&#10;Description automatically generated">
            <a:extLst>
              <a:ext uri="{FF2B5EF4-FFF2-40B4-BE49-F238E27FC236}">
                <a16:creationId xmlns:a16="http://schemas.microsoft.com/office/drawing/2014/main" id="{4D701CCD-AB37-4E1A-BD71-E24A881BD49D}"/>
              </a:ext>
            </a:extLst>
          </p:cNvPr>
          <p:cNvPicPr>
            <a:picLocks noChangeAspect="1"/>
          </p:cNvPicPr>
          <p:nvPr userDrawn="1"/>
        </p:nvPicPr>
        <p:blipFill>
          <a:blip r:embed="rId5"/>
          <a:stretch>
            <a:fillRect/>
          </a:stretch>
        </p:blipFill>
        <p:spPr>
          <a:xfrm>
            <a:off x="10368004" y="6452856"/>
            <a:ext cx="1622066" cy="310896"/>
          </a:xfrm>
          <a:prstGeom prst="rect">
            <a:avLst/>
          </a:prstGeom>
        </p:spPr>
      </p:pic>
    </p:spTree>
    <p:extLst>
      <p:ext uri="{BB962C8B-B14F-4D97-AF65-F5344CB8AC3E}">
        <p14:creationId xmlns:p14="http://schemas.microsoft.com/office/powerpoint/2010/main" val="24883080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313F92-F851-4D66-86B2-CE5134C1AA0D}"/>
              </a:ext>
            </a:extLst>
          </p:cNvPr>
          <p:cNvSpPr>
            <a:spLocks noGrp="1"/>
          </p:cNvSpPr>
          <p:nvPr>
            <p:ph type="dt" sz="half" idx="10"/>
          </p:nvPr>
        </p:nvSpPr>
        <p:spPr/>
        <p:txBody>
          <a:bodyPr/>
          <a:lstStyle/>
          <a:p>
            <a:fld id="{D49EA35F-9258-4E01-9A24-E67F6C05F58F}" type="datetimeFigureOut">
              <a:rPr lang="en-US" smtClean="0"/>
              <a:t>2/4/2021</a:t>
            </a:fld>
            <a:endParaRPr lang="en-US"/>
          </a:p>
        </p:txBody>
      </p:sp>
      <p:sp>
        <p:nvSpPr>
          <p:cNvPr id="3" name="Footer Placeholder 2">
            <a:extLst>
              <a:ext uri="{FF2B5EF4-FFF2-40B4-BE49-F238E27FC236}">
                <a16:creationId xmlns:a16="http://schemas.microsoft.com/office/drawing/2014/main" id="{E07D2414-D7C1-4CE0-881D-0D2FE0442D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6861EC-308A-44BD-96F0-917659333628}"/>
              </a:ext>
            </a:extLst>
          </p:cNvPr>
          <p:cNvSpPr>
            <a:spLocks noGrp="1"/>
          </p:cNvSpPr>
          <p:nvPr>
            <p:ph type="sldNum" sz="quarter" idx="12"/>
          </p:nvPr>
        </p:nvSpPr>
        <p:spPr/>
        <p:txBody>
          <a:bodyPr/>
          <a:lstStyle/>
          <a:p>
            <a:fld id="{9D51F5FF-53FC-492B-B1B6-20E2EA6C69BE}" type="slidenum">
              <a:rPr lang="en-US" smtClean="0"/>
              <a:t>‹#›</a:t>
            </a:fld>
            <a:endParaRPr lang="en-US"/>
          </a:p>
        </p:txBody>
      </p:sp>
    </p:spTree>
    <p:extLst>
      <p:ext uri="{BB962C8B-B14F-4D97-AF65-F5344CB8AC3E}">
        <p14:creationId xmlns:p14="http://schemas.microsoft.com/office/powerpoint/2010/main" val="114354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5465-C906-4C77-941E-D140CFB6BF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44B07-19CD-48C0-82C8-4242661C98D5}"/>
              </a:ext>
            </a:extLst>
          </p:cNvPr>
          <p:cNvSpPr>
            <a:spLocks noGrp="1"/>
          </p:cNvSpPr>
          <p:nvPr>
            <p:ph sz="half" idx="1"/>
          </p:nvPr>
        </p:nvSpPr>
        <p:spPr>
          <a:xfrm>
            <a:off x="356548" y="1181100"/>
            <a:ext cx="5676900" cy="49958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4FD834A-2CB9-477C-9804-409D4B2BAF37}"/>
              </a:ext>
            </a:extLst>
          </p:cNvPr>
          <p:cNvSpPr>
            <a:spLocks noGrp="1"/>
          </p:cNvSpPr>
          <p:nvPr>
            <p:ph sz="half" idx="2"/>
          </p:nvPr>
        </p:nvSpPr>
        <p:spPr>
          <a:xfrm>
            <a:off x="6185848" y="1181100"/>
            <a:ext cx="5676900" cy="49958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503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900" b="1" i="0">
                <a:solidFill>
                  <a:schemeClr val="tx1"/>
                </a:solidFill>
                <a:latin typeface="Arial"/>
                <a:cs typeface="Arial"/>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2/4/2021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250669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5" name="Picture 4" descr="Spartan WILL helmet White.png">
            <a:extLst>
              <a:ext uri="{FF2B5EF4-FFF2-40B4-BE49-F238E27FC236}">
                <a16:creationId xmlns:a16="http://schemas.microsoft.com/office/drawing/2014/main" id="{6542318C-00A8-477B-ADF3-28816305D64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388635" y="369146"/>
            <a:ext cx="3423018" cy="1392982"/>
          </a:xfrm>
          <a:prstGeom prst="rect">
            <a:avLst/>
          </a:prstGeom>
        </p:spPr>
      </p:pic>
    </p:spTree>
  </p:cSld>
  <p:clrMap bg1="dk1" tx1="lt1" bg2="dk2" tx2="lt2" accent1="accent1" accent2="accent2" accent3="accent3" accent4="accent4" accent5="accent5" accent6="accent6" hlink="hlink" folHlink="folHlink"/>
  <p:sldLayoutIdLst>
    <p:sldLayoutId id="2147483704" r:id="rId1"/>
    <p:sldLayoutId id="2147483709" r:id="rId2"/>
    <p:sldLayoutId id="2147483705" r:id="rId3"/>
    <p:sldLayoutId id="2147483706" r:id="rId4"/>
    <p:sldLayoutId id="2147483707" r:id="rId5"/>
    <p:sldLayoutId id="2147483708" r:id="rId6"/>
    <p:sldLayoutId id="2147483710" r:id="rId7"/>
    <p:sldLayoutId id="2147483711" r:id="rId8"/>
    <p:sldLayoutId id="2147483712" r:id="rId9"/>
  </p:sldLayoutIdLst>
  <p:txStyles>
    <p:titleStyle>
      <a:lvl1pPr algn="ctr" defTabSz="457200" rtl="0" eaLnBrk="0" fontAlgn="base" hangingPunct="0">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algn="ctr" defTabSz="457200" rtl="0" eaLnBrk="0" fontAlgn="base" hangingPunct="0">
        <a:spcBef>
          <a:spcPct val="20000"/>
        </a:spcBef>
        <a:spcAft>
          <a:spcPct val="0"/>
        </a:spcAft>
        <a:defRPr sz="4000" b="1"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453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482009"/>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B4A9-82C4-4B59-893B-CFEF2FC91565}"/>
              </a:ext>
            </a:extLst>
          </p:cNvPr>
          <p:cNvSpPr>
            <a:spLocks noGrp="1"/>
          </p:cNvSpPr>
          <p:nvPr>
            <p:ph type="title"/>
          </p:nvPr>
        </p:nvSpPr>
        <p:spPr/>
        <p:txBody>
          <a:bodyPr anchor="t">
            <a:normAutofit fontScale="90000"/>
          </a:bodyPr>
          <a:lstStyle/>
          <a:p>
            <a:r>
              <a:rPr lang="en-US" dirty="0"/>
              <a:t>2020 IM Facility Assessment</a:t>
            </a:r>
            <a:br>
              <a:rPr lang="en-US" dirty="0"/>
            </a:br>
            <a:br>
              <a:rPr lang="en-US" dirty="0"/>
            </a:br>
            <a:r>
              <a:rPr lang="en-US" sz="2700" dirty="0"/>
              <a:t>Prepared for: Co-Sponsors Gore and Bollman</a:t>
            </a:r>
            <a:br>
              <a:rPr lang="en-US" sz="2700" dirty="0"/>
            </a:br>
            <a:r>
              <a:rPr lang="en-US" sz="2700" dirty="0"/>
              <a:t>January 2021</a:t>
            </a:r>
            <a:endParaRPr lang="en-US" dirty="0"/>
          </a:p>
        </p:txBody>
      </p:sp>
    </p:spTree>
    <p:extLst>
      <p:ext uri="{BB962C8B-B14F-4D97-AF65-F5344CB8AC3E}">
        <p14:creationId xmlns:p14="http://schemas.microsoft.com/office/powerpoint/2010/main" val="2917842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p:txBody>
          <a:bodyPr>
            <a:normAutofit fontScale="90000"/>
          </a:bodyPr>
          <a:lstStyle/>
          <a:p>
            <a:r>
              <a:rPr lang="en-US" dirty="0"/>
              <a:t>Assessment Grading Criteria – Existing Conditions</a:t>
            </a:r>
          </a:p>
        </p:txBody>
      </p:sp>
      <p:pic>
        <p:nvPicPr>
          <p:cNvPr id="8" name="Content Placeholder 7" descr="Graphical user interface, website&#10;&#10;Description automatically generated">
            <a:extLst>
              <a:ext uri="{FF2B5EF4-FFF2-40B4-BE49-F238E27FC236}">
                <a16:creationId xmlns:a16="http://schemas.microsoft.com/office/drawing/2014/main" id="{420145A4-B724-48F4-AB23-76CF7E91B62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41" t="13671" r="588" b="14535"/>
          <a:stretch/>
        </p:blipFill>
        <p:spPr>
          <a:xfrm>
            <a:off x="72043" y="764770"/>
            <a:ext cx="12047913" cy="5691185"/>
          </a:xfrm>
        </p:spPr>
      </p:pic>
      <p:sp>
        <p:nvSpPr>
          <p:cNvPr id="9" name="Rectangle 8">
            <a:extLst>
              <a:ext uri="{FF2B5EF4-FFF2-40B4-BE49-F238E27FC236}">
                <a16:creationId xmlns:a16="http://schemas.microsoft.com/office/drawing/2014/main" id="{6FCE322C-BE9E-415C-A07D-B5BA09766652}"/>
              </a:ext>
            </a:extLst>
          </p:cNvPr>
          <p:cNvSpPr/>
          <p:nvPr/>
        </p:nvSpPr>
        <p:spPr>
          <a:xfrm>
            <a:off x="309647" y="474332"/>
            <a:ext cx="3198323" cy="552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63DF2E63-011E-480B-B902-C2C50E0B058A}"/>
              </a:ext>
            </a:extLst>
          </p:cNvPr>
          <p:cNvSpPr txBox="1">
            <a:spLocks/>
          </p:cNvSpPr>
          <p:nvPr/>
        </p:nvSpPr>
        <p:spPr>
          <a:xfrm>
            <a:off x="309647" y="284537"/>
            <a:ext cx="10972800" cy="480233"/>
          </a:xfrm>
          <a:prstGeom prst="rect">
            <a:avLst/>
          </a:prstGeom>
        </p:spPr>
        <p:txBody>
          <a:bodyPr>
            <a:normAutofit fontScale="82500" lnSpcReduction="20000"/>
          </a:bodyPr>
          <a:lstStyle>
            <a:lvl1pPr algn="l" defTabSz="457200" rtl="0" eaLnBrk="0" fontAlgn="base" hangingPunct="0">
              <a:spcBef>
                <a:spcPct val="0"/>
              </a:spcBef>
              <a:spcAft>
                <a:spcPct val="0"/>
              </a:spcAft>
              <a:defRPr sz="3600" b="1" i="0" kern="1200" baseline="0">
                <a:solidFill>
                  <a:srgbClr val="18453B"/>
                </a:solidFill>
                <a:latin typeface="Arial"/>
                <a:ea typeface="ＭＳ Ｐゴシック" charset="-128"/>
                <a:cs typeface="Arial"/>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9pPr>
          </a:lstStyle>
          <a:p>
            <a:r>
              <a:rPr lang="en-US" dirty="0"/>
              <a:t>Assessment Grading Criteria – Existing Conditions</a:t>
            </a:r>
          </a:p>
        </p:txBody>
      </p:sp>
    </p:spTree>
    <p:extLst>
      <p:ext uri="{BB962C8B-B14F-4D97-AF65-F5344CB8AC3E}">
        <p14:creationId xmlns:p14="http://schemas.microsoft.com/office/powerpoint/2010/main" val="276357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293562"/>
            <a:ext cx="10972800" cy="481012"/>
          </a:xfrm>
        </p:spPr>
        <p:txBody>
          <a:bodyPr>
            <a:normAutofit fontScale="90000"/>
          </a:bodyPr>
          <a:lstStyle/>
          <a:p>
            <a:r>
              <a:rPr lang="en-US" dirty="0"/>
              <a:t>Assessment Grading Criteria - IM West</a:t>
            </a:r>
          </a:p>
        </p:txBody>
      </p:sp>
      <p:sp>
        <p:nvSpPr>
          <p:cNvPr id="5" name="Rectangle 4">
            <a:extLst>
              <a:ext uri="{FF2B5EF4-FFF2-40B4-BE49-F238E27FC236}">
                <a16:creationId xmlns:a16="http://schemas.microsoft.com/office/drawing/2014/main" id="{5D30B905-E0E0-49A6-8EC8-6FD48380B5C3}"/>
              </a:ext>
            </a:extLst>
          </p:cNvPr>
          <p:cNvSpPr/>
          <p:nvPr/>
        </p:nvSpPr>
        <p:spPr>
          <a:xfrm>
            <a:off x="476435" y="5686095"/>
            <a:ext cx="2210846" cy="646331"/>
          </a:xfrm>
          <a:prstGeom prst="rect">
            <a:avLst/>
          </a:prstGeom>
        </p:spPr>
        <p:txBody>
          <a:bodyPr wrap="square">
            <a:spAutoFit/>
          </a:bodyPr>
          <a:lstStyle/>
          <a:p>
            <a:r>
              <a:rPr lang="en-US" sz="1200" b="1" i="1" dirty="0"/>
              <a:t>* Information Presented in </a:t>
            </a:r>
            <a:br>
              <a:rPr lang="en-US" sz="1200" b="1" i="1" dirty="0"/>
            </a:br>
            <a:r>
              <a:rPr lang="en-US" sz="1200" b="1" i="1" dirty="0"/>
              <a:t>2017 Moody Nolan Report </a:t>
            </a:r>
            <a:r>
              <a:rPr lang="en-US" sz="1200" dirty="0"/>
              <a:t>		</a:t>
            </a:r>
          </a:p>
        </p:txBody>
      </p:sp>
      <p:pic>
        <p:nvPicPr>
          <p:cNvPr id="11" name="Picture 10" descr="Diagram&#10;&#10;Description automatically generated">
            <a:extLst>
              <a:ext uri="{FF2B5EF4-FFF2-40B4-BE49-F238E27FC236}">
                <a16:creationId xmlns:a16="http://schemas.microsoft.com/office/drawing/2014/main" id="{22EA63F9-A655-49D9-851E-06BC7274D791}"/>
              </a:ext>
            </a:extLst>
          </p:cNvPr>
          <p:cNvPicPr>
            <a:picLocks noChangeAspect="1"/>
          </p:cNvPicPr>
          <p:nvPr/>
        </p:nvPicPr>
        <p:blipFill rotWithShape="1">
          <a:blip r:embed="rId2">
            <a:extLst>
              <a:ext uri="{28A0092B-C50C-407E-A947-70E740481C1C}">
                <a14:useLocalDpi xmlns:a14="http://schemas.microsoft.com/office/drawing/2010/main" val="0"/>
              </a:ext>
            </a:extLst>
          </a:blip>
          <a:srcRect l="38755" t="20876" r="7199" b="21346"/>
          <a:stretch/>
        </p:blipFill>
        <p:spPr>
          <a:xfrm>
            <a:off x="2205433" y="1051980"/>
            <a:ext cx="3909892" cy="2705392"/>
          </a:xfrm>
          <a:prstGeom prst="rect">
            <a:avLst/>
          </a:prstGeom>
        </p:spPr>
      </p:pic>
      <p:pic>
        <p:nvPicPr>
          <p:cNvPr id="13" name="Picture 12">
            <a:extLst>
              <a:ext uri="{FF2B5EF4-FFF2-40B4-BE49-F238E27FC236}">
                <a16:creationId xmlns:a16="http://schemas.microsoft.com/office/drawing/2014/main" id="{E0EC9E2C-A168-43CE-82FF-AB6DFC4D707C}"/>
              </a:ext>
            </a:extLst>
          </p:cNvPr>
          <p:cNvPicPr>
            <a:picLocks noChangeAspect="1"/>
          </p:cNvPicPr>
          <p:nvPr/>
        </p:nvPicPr>
        <p:blipFill rotWithShape="1">
          <a:blip r:embed="rId3">
            <a:extLst>
              <a:ext uri="{28A0092B-C50C-407E-A947-70E740481C1C}">
                <a14:useLocalDpi xmlns:a14="http://schemas.microsoft.com/office/drawing/2010/main" val="0"/>
              </a:ext>
            </a:extLst>
          </a:blip>
          <a:srcRect l="38755" t="21414" r="7112" b="22424"/>
          <a:stretch/>
        </p:blipFill>
        <p:spPr>
          <a:xfrm>
            <a:off x="6980878" y="1051980"/>
            <a:ext cx="3907214" cy="2623685"/>
          </a:xfrm>
          <a:prstGeom prst="rect">
            <a:avLst/>
          </a:prstGeom>
        </p:spPr>
      </p:pic>
      <p:pic>
        <p:nvPicPr>
          <p:cNvPr id="15" name="Picture 14" descr="Diagram&#10;&#10;Description automatically generated">
            <a:extLst>
              <a:ext uri="{FF2B5EF4-FFF2-40B4-BE49-F238E27FC236}">
                <a16:creationId xmlns:a16="http://schemas.microsoft.com/office/drawing/2014/main" id="{FF9F9DDE-06C5-4B11-822B-4B42428F88D6}"/>
              </a:ext>
            </a:extLst>
          </p:cNvPr>
          <p:cNvPicPr>
            <a:picLocks noChangeAspect="1"/>
          </p:cNvPicPr>
          <p:nvPr/>
        </p:nvPicPr>
        <p:blipFill rotWithShape="1">
          <a:blip r:embed="rId4">
            <a:extLst>
              <a:ext uri="{28A0092B-C50C-407E-A947-70E740481C1C}">
                <a14:useLocalDpi xmlns:a14="http://schemas.microsoft.com/office/drawing/2010/main" val="0"/>
              </a:ext>
            </a:extLst>
          </a:blip>
          <a:srcRect l="7112" t="23098" r="39539" b="22626"/>
          <a:stretch/>
        </p:blipFill>
        <p:spPr>
          <a:xfrm rot="10800000">
            <a:off x="7110572" y="3675665"/>
            <a:ext cx="3777520" cy="2487484"/>
          </a:xfrm>
          <a:prstGeom prst="rect">
            <a:avLst/>
          </a:prstGeom>
        </p:spPr>
      </p:pic>
      <p:sp>
        <p:nvSpPr>
          <p:cNvPr id="16" name="TextBox 15">
            <a:extLst>
              <a:ext uri="{FF2B5EF4-FFF2-40B4-BE49-F238E27FC236}">
                <a16:creationId xmlns:a16="http://schemas.microsoft.com/office/drawing/2014/main" id="{B8D590B0-9F6C-434B-A7CB-AC91946FAF5C}"/>
              </a:ext>
            </a:extLst>
          </p:cNvPr>
          <p:cNvSpPr txBox="1"/>
          <p:nvPr/>
        </p:nvSpPr>
        <p:spPr>
          <a:xfrm>
            <a:off x="6135744" y="5855373"/>
            <a:ext cx="1050074" cy="307777"/>
          </a:xfrm>
          <a:prstGeom prst="rect">
            <a:avLst/>
          </a:prstGeom>
          <a:noFill/>
        </p:spPr>
        <p:txBody>
          <a:bodyPr wrap="square" rtlCol="0">
            <a:spAutoFit/>
          </a:bodyPr>
          <a:lstStyle/>
          <a:p>
            <a:r>
              <a:rPr lang="en-US" sz="1400" b="1" dirty="0"/>
              <a:t>2</a:t>
            </a:r>
            <a:r>
              <a:rPr lang="en-US" sz="1400" b="1" baseline="30000" dirty="0"/>
              <a:t>nd</a:t>
            </a:r>
            <a:r>
              <a:rPr lang="en-US" sz="1400" b="1" dirty="0"/>
              <a:t> Floor</a:t>
            </a:r>
          </a:p>
        </p:txBody>
      </p:sp>
      <p:sp>
        <p:nvSpPr>
          <p:cNvPr id="17" name="TextBox 16">
            <a:extLst>
              <a:ext uri="{FF2B5EF4-FFF2-40B4-BE49-F238E27FC236}">
                <a16:creationId xmlns:a16="http://schemas.microsoft.com/office/drawing/2014/main" id="{94D69E51-3441-4BAE-B5DA-F79CD6457C4D}"/>
              </a:ext>
            </a:extLst>
          </p:cNvPr>
          <p:cNvSpPr txBox="1"/>
          <p:nvPr/>
        </p:nvSpPr>
        <p:spPr>
          <a:xfrm>
            <a:off x="766898" y="3258947"/>
            <a:ext cx="1145963" cy="307777"/>
          </a:xfrm>
          <a:prstGeom prst="rect">
            <a:avLst/>
          </a:prstGeom>
          <a:noFill/>
        </p:spPr>
        <p:txBody>
          <a:bodyPr wrap="square" rtlCol="0">
            <a:spAutoFit/>
          </a:bodyPr>
          <a:lstStyle/>
          <a:p>
            <a:r>
              <a:rPr lang="en-US" sz="1400" b="1" dirty="0"/>
              <a:t>Basement</a:t>
            </a:r>
          </a:p>
        </p:txBody>
      </p:sp>
      <p:sp>
        <p:nvSpPr>
          <p:cNvPr id="18" name="TextBox 17">
            <a:extLst>
              <a:ext uri="{FF2B5EF4-FFF2-40B4-BE49-F238E27FC236}">
                <a16:creationId xmlns:a16="http://schemas.microsoft.com/office/drawing/2014/main" id="{225C4929-91C1-4CB3-80D4-339D98A77CD0}"/>
              </a:ext>
            </a:extLst>
          </p:cNvPr>
          <p:cNvSpPr txBox="1"/>
          <p:nvPr/>
        </p:nvSpPr>
        <p:spPr>
          <a:xfrm>
            <a:off x="6112647" y="3258947"/>
            <a:ext cx="1019673" cy="307777"/>
          </a:xfrm>
          <a:prstGeom prst="rect">
            <a:avLst/>
          </a:prstGeom>
          <a:noFill/>
        </p:spPr>
        <p:txBody>
          <a:bodyPr wrap="square" rtlCol="0">
            <a:spAutoFit/>
          </a:bodyPr>
          <a:lstStyle/>
          <a:p>
            <a:r>
              <a:rPr lang="en-US" sz="1400" b="1" dirty="0"/>
              <a:t>1</a:t>
            </a:r>
            <a:r>
              <a:rPr lang="en-US" sz="1400" b="1" baseline="30000" dirty="0"/>
              <a:t>st</a:t>
            </a:r>
            <a:r>
              <a:rPr lang="en-US" sz="1400" b="1" dirty="0"/>
              <a:t> Floor</a:t>
            </a:r>
          </a:p>
        </p:txBody>
      </p:sp>
      <p:sp>
        <p:nvSpPr>
          <p:cNvPr id="14" name="Rectangle 13">
            <a:extLst>
              <a:ext uri="{FF2B5EF4-FFF2-40B4-BE49-F238E27FC236}">
                <a16:creationId xmlns:a16="http://schemas.microsoft.com/office/drawing/2014/main" id="{8D60E363-14D8-4DE6-B16B-BAACE1CC8A79}"/>
              </a:ext>
            </a:extLst>
          </p:cNvPr>
          <p:cNvSpPr/>
          <p:nvPr/>
        </p:nvSpPr>
        <p:spPr>
          <a:xfrm>
            <a:off x="628338" y="4089575"/>
            <a:ext cx="2058943" cy="1107996"/>
          </a:xfrm>
          <a:prstGeom prst="rect">
            <a:avLst/>
          </a:prstGeom>
        </p:spPr>
        <p:txBody>
          <a:bodyPr wrap="square">
            <a:spAutoFit/>
          </a:bodyPr>
          <a:lstStyle/>
          <a:p>
            <a:r>
              <a:rPr lang="en-US" sz="1400" i="1" dirty="0"/>
              <a:t>Note: Graphics do not include work implemented after 2017 </a:t>
            </a:r>
            <a:r>
              <a:rPr lang="en-US" dirty="0"/>
              <a:t>		</a:t>
            </a:r>
          </a:p>
        </p:txBody>
      </p:sp>
      <p:pic>
        <p:nvPicPr>
          <p:cNvPr id="19" name="Content Placeholder 6" descr="Diagram&#10;&#10;Description automatically generated">
            <a:extLst>
              <a:ext uri="{FF2B5EF4-FFF2-40B4-BE49-F238E27FC236}">
                <a16:creationId xmlns:a16="http://schemas.microsoft.com/office/drawing/2014/main" id="{6763AE74-5272-40EF-BC8A-5A4465A0C94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234" t="21393" r="62724" b="17284"/>
          <a:stretch/>
        </p:blipFill>
        <p:spPr>
          <a:xfrm>
            <a:off x="3349617" y="3856177"/>
            <a:ext cx="2123790" cy="2476249"/>
          </a:xfrm>
        </p:spPr>
      </p:pic>
    </p:spTree>
    <p:extLst>
      <p:ext uri="{BB962C8B-B14F-4D97-AF65-F5344CB8AC3E}">
        <p14:creationId xmlns:p14="http://schemas.microsoft.com/office/powerpoint/2010/main" val="2963070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985838"/>
            <a:ext cx="10972800" cy="430887"/>
          </a:xfrm>
        </p:spPr>
        <p:txBody>
          <a:bodyPr vert="horz" wrap="square" lIns="0" tIns="0" rIns="0" bIns="0" rtlCol="0">
            <a:spAutoFit/>
          </a:bodyPr>
          <a:lstStyle/>
          <a:p>
            <a:r>
              <a:rPr lang="en-US" sz="2800" dirty="0"/>
              <a:t>Post 2017 IM Facility Study General Fund Work Implemented</a:t>
            </a:r>
          </a:p>
        </p:txBody>
      </p:sp>
      <p:sp>
        <p:nvSpPr>
          <p:cNvPr id="9" name="Content Placeholder 8">
            <a:extLst>
              <a:ext uri="{FF2B5EF4-FFF2-40B4-BE49-F238E27FC236}">
                <a16:creationId xmlns:a16="http://schemas.microsoft.com/office/drawing/2014/main" id="{F2426FD4-8705-496C-A286-40F2B85CF4B6}"/>
              </a:ext>
            </a:extLst>
          </p:cNvPr>
          <p:cNvSpPr>
            <a:spLocks noGrp="1"/>
          </p:cNvSpPr>
          <p:nvPr>
            <p:ph idx="1"/>
          </p:nvPr>
        </p:nvSpPr>
        <p:spPr>
          <a:xfrm>
            <a:off x="609600" y="1866975"/>
            <a:ext cx="10972800" cy="4066495"/>
          </a:xfrm>
        </p:spPr>
        <p:txBody>
          <a:bodyPr/>
          <a:lstStyle/>
          <a:p>
            <a:pPr marL="0" indent="0">
              <a:buNone/>
            </a:pPr>
            <a:r>
              <a:rPr lang="en-US" dirty="0"/>
              <a:t>IM West Outside Pool Demo\Infill………………………...   $820,000</a:t>
            </a:r>
          </a:p>
          <a:p>
            <a:pPr marL="0" indent="0">
              <a:buNone/>
            </a:pPr>
            <a:r>
              <a:rPr lang="en-US" dirty="0"/>
              <a:t>IM West Indoor Pool HVAC Replacement……………..   $3,960,000</a:t>
            </a:r>
          </a:p>
          <a:p>
            <a:pPr marL="0" indent="0">
              <a:buNone/>
            </a:pPr>
            <a:r>
              <a:rPr lang="en-US" dirty="0"/>
              <a:t>West Turf Room…………………………………………..   $3,220,000</a:t>
            </a:r>
          </a:p>
          <a:p>
            <a:pPr marL="0" indent="0">
              <a:buNone/>
            </a:pPr>
            <a:r>
              <a:rPr lang="en-US" dirty="0"/>
              <a:t>Dem Hall Multi-Sport Court……………………………...   $1,750,000</a:t>
            </a:r>
          </a:p>
          <a:p>
            <a:pPr marL="0" indent="0">
              <a:buNone/>
            </a:pPr>
            <a:r>
              <a:rPr lang="en-US" dirty="0"/>
              <a:t>IM East Elevated Track…………………………………..   $1,700,000</a:t>
            </a:r>
          </a:p>
          <a:p>
            <a:pPr marL="0" indent="0">
              <a:buNone/>
            </a:pPr>
            <a:r>
              <a:rPr lang="en-US" dirty="0"/>
              <a:t>Service Road Fields……………………………….   </a:t>
            </a:r>
            <a:r>
              <a:rPr lang="en-US" i="1" u="sng" dirty="0"/>
              <a:t>Not Implemented</a:t>
            </a:r>
          </a:p>
          <a:p>
            <a:pPr marL="0" indent="0">
              <a:buNone/>
            </a:pPr>
            <a:r>
              <a:rPr lang="en-US" dirty="0"/>
              <a:t>TOTAL…………………………………………………….   $11,450,000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2628" y="425048"/>
            <a:ext cx="10972800" cy="430887"/>
          </a:xfrm>
        </p:spPr>
        <p:txBody>
          <a:bodyPr vert="horz" wrap="square" lIns="0" tIns="0" rIns="0" bIns="0" rtlCol="0">
            <a:spAutoFit/>
          </a:bodyPr>
          <a:lstStyle/>
          <a:p>
            <a:r>
              <a:rPr lang="en-US" sz="2800" dirty="0"/>
              <a:t>Post 2017 IM Facility Study General Fund Work – Example:</a:t>
            </a:r>
          </a:p>
        </p:txBody>
      </p:sp>
      <p:sp>
        <p:nvSpPr>
          <p:cNvPr id="3" name="object 3"/>
          <p:cNvSpPr/>
          <p:nvPr/>
        </p:nvSpPr>
        <p:spPr>
          <a:xfrm>
            <a:off x="452628" y="1127760"/>
            <a:ext cx="7604759" cy="501166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497823" y="1127760"/>
            <a:ext cx="3330702" cy="172516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497823" y="3355085"/>
            <a:ext cx="3330702" cy="2158746"/>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576470" y="5681390"/>
            <a:ext cx="3237230" cy="320675"/>
          </a:xfrm>
          <a:prstGeom prst="rect">
            <a:avLst/>
          </a:prstGeom>
        </p:spPr>
        <p:txBody>
          <a:bodyPr vert="horz" wrap="square" lIns="0" tIns="0" rIns="0" bIns="0" rtlCol="0">
            <a:spAutoFit/>
          </a:bodyPr>
          <a:lstStyle/>
          <a:p>
            <a:pPr marL="12700">
              <a:lnSpc>
                <a:spcPct val="100000"/>
              </a:lnSpc>
            </a:pPr>
            <a:r>
              <a:rPr sz="2000" b="1" spc="-5" dirty="0">
                <a:latin typeface="Arial"/>
                <a:cs typeface="Arial"/>
              </a:rPr>
              <a:t>Dem Hall Multi-sport</a:t>
            </a:r>
            <a:r>
              <a:rPr sz="2000" b="1" spc="-85" dirty="0">
                <a:latin typeface="Arial"/>
                <a:cs typeface="Arial"/>
              </a:rPr>
              <a:t> </a:t>
            </a:r>
            <a:r>
              <a:rPr sz="2000" b="1" spc="-5" dirty="0">
                <a:latin typeface="Arial"/>
                <a:cs typeface="Arial"/>
              </a:rPr>
              <a:t>Court</a:t>
            </a:r>
            <a:endParaRPr sz="20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80628" y="1201490"/>
            <a:ext cx="3974747" cy="477751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80628" y="6030650"/>
            <a:ext cx="2310765" cy="320675"/>
          </a:xfrm>
          <a:prstGeom prst="rect">
            <a:avLst/>
          </a:prstGeom>
        </p:spPr>
        <p:txBody>
          <a:bodyPr vert="horz" wrap="square" lIns="0" tIns="0" rIns="0" bIns="0" rtlCol="0">
            <a:spAutoFit/>
          </a:bodyPr>
          <a:lstStyle/>
          <a:p>
            <a:pPr marL="12700">
              <a:lnSpc>
                <a:spcPct val="100000"/>
              </a:lnSpc>
            </a:pPr>
            <a:r>
              <a:rPr sz="2000" b="1" spc="-5" dirty="0">
                <a:latin typeface="Arial"/>
                <a:cs typeface="Arial"/>
              </a:rPr>
              <a:t>IM </a:t>
            </a:r>
            <a:r>
              <a:rPr sz="2000" b="1" spc="-15" dirty="0">
                <a:latin typeface="Arial"/>
                <a:cs typeface="Arial"/>
              </a:rPr>
              <a:t>West </a:t>
            </a:r>
            <a:r>
              <a:rPr sz="2000" b="1" spc="-45" dirty="0">
                <a:latin typeface="Arial"/>
                <a:cs typeface="Arial"/>
              </a:rPr>
              <a:t>Turf</a:t>
            </a:r>
            <a:r>
              <a:rPr sz="2000" b="1" spc="-60" dirty="0">
                <a:latin typeface="Arial"/>
                <a:cs typeface="Arial"/>
              </a:rPr>
              <a:t> </a:t>
            </a:r>
            <a:r>
              <a:rPr sz="2000" b="1" spc="-10" dirty="0">
                <a:latin typeface="Arial"/>
                <a:cs typeface="Arial"/>
              </a:rPr>
              <a:t>Room</a:t>
            </a:r>
            <a:endParaRPr sz="2000">
              <a:latin typeface="Arial"/>
              <a:cs typeface="Arial"/>
            </a:endParaRPr>
          </a:p>
        </p:txBody>
      </p:sp>
      <p:sp>
        <p:nvSpPr>
          <p:cNvPr id="5" name="object 5"/>
          <p:cNvSpPr/>
          <p:nvPr/>
        </p:nvSpPr>
        <p:spPr>
          <a:xfrm>
            <a:off x="6096000" y="1211167"/>
            <a:ext cx="5625084" cy="4767834"/>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6906260" y="6030649"/>
            <a:ext cx="2760345" cy="320675"/>
          </a:xfrm>
          <a:prstGeom prst="rect">
            <a:avLst/>
          </a:prstGeom>
        </p:spPr>
        <p:txBody>
          <a:bodyPr vert="horz" wrap="square" lIns="0" tIns="0" rIns="0" bIns="0" rtlCol="0">
            <a:spAutoFit/>
          </a:bodyPr>
          <a:lstStyle/>
          <a:p>
            <a:pPr marL="12700">
              <a:lnSpc>
                <a:spcPct val="100000"/>
              </a:lnSpc>
            </a:pPr>
            <a:r>
              <a:rPr sz="2000" b="1" spc="-5" dirty="0">
                <a:latin typeface="Arial"/>
                <a:cs typeface="Arial"/>
              </a:rPr>
              <a:t>IM East Elevated</a:t>
            </a:r>
            <a:r>
              <a:rPr sz="2000" b="1" spc="-70" dirty="0">
                <a:latin typeface="Arial"/>
                <a:cs typeface="Arial"/>
              </a:rPr>
              <a:t> </a:t>
            </a:r>
            <a:r>
              <a:rPr sz="2000" b="1" spc="-30" dirty="0">
                <a:latin typeface="Arial"/>
                <a:cs typeface="Arial"/>
              </a:rPr>
              <a:t>Track</a:t>
            </a:r>
            <a:endParaRPr sz="2000">
              <a:latin typeface="Arial"/>
              <a:cs typeface="Arial"/>
            </a:endParaRPr>
          </a:p>
        </p:txBody>
      </p:sp>
      <p:sp>
        <p:nvSpPr>
          <p:cNvPr id="9" name="object 2">
            <a:extLst>
              <a:ext uri="{FF2B5EF4-FFF2-40B4-BE49-F238E27FC236}">
                <a16:creationId xmlns:a16="http://schemas.microsoft.com/office/drawing/2014/main" id="{A83DE185-35CE-43BE-BDF4-2D60187F5D37}"/>
              </a:ext>
            </a:extLst>
          </p:cNvPr>
          <p:cNvSpPr txBox="1">
            <a:spLocks/>
          </p:cNvSpPr>
          <p:nvPr/>
        </p:nvSpPr>
        <p:spPr>
          <a:xfrm>
            <a:off x="452628" y="425048"/>
            <a:ext cx="10972800" cy="430887"/>
          </a:xfrm>
          <a:prstGeom prst="rect">
            <a:avLst/>
          </a:prstGeom>
        </p:spPr>
        <p:txBody>
          <a:bodyPr vert="horz" wrap="square" lIns="0" tIns="0" rIns="0" bIns="0" rtlCol="0">
            <a:spAutoFit/>
          </a:bodyPr>
          <a:lstStyle>
            <a:lvl1pPr algn="l" defTabSz="457200" rtl="0" eaLnBrk="0" fontAlgn="base" hangingPunct="0">
              <a:spcBef>
                <a:spcPct val="0"/>
              </a:spcBef>
              <a:spcAft>
                <a:spcPct val="0"/>
              </a:spcAft>
              <a:defRPr sz="3600" b="1" i="0" kern="1200" baseline="0">
                <a:solidFill>
                  <a:srgbClr val="18453B"/>
                </a:solidFill>
                <a:latin typeface="Arial"/>
                <a:ea typeface="ＭＳ Ｐゴシック" charset="-128"/>
                <a:cs typeface="Arial"/>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9pPr>
          </a:lstStyle>
          <a:p>
            <a:r>
              <a:rPr lang="en-US" sz="2800"/>
              <a:t>Post 2017 IM Facility Study General Fund Work – Example:</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85841"/>
            <a:ext cx="10972800" cy="480233"/>
          </a:xfrm>
        </p:spPr>
        <p:txBody>
          <a:bodyPr>
            <a:normAutofit fontScale="90000"/>
          </a:bodyPr>
          <a:lstStyle/>
          <a:p>
            <a:r>
              <a:rPr lang="en-US" dirty="0"/>
              <a:t>2021 Preliminary Capital Renewal IM Facility Needs</a:t>
            </a:r>
          </a:p>
        </p:txBody>
      </p:sp>
      <p:sp>
        <p:nvSpPr>
          <p:cNvPr id="3" name="Content Placeholder 2">
            <a:extLst>
              <a:ext uri="{FF2B5EF4-FFF2-40B4-BE49-F238E27FC236}">
                <a16:creationId xmlns:a16="http://schemas.microsoft.com/office/drawing/2014/main" id="{4FFEBDA4-E56B-43C8-9294-35D4598B8571}"/>
              </a:ext>
            </a:extLst>
          </p:cNvPr>
          <p:cNvSpPr>
            <a:spLocks noGrp="1"/>
          </p:cNvSpPr>
          <p:nvPr>
            <p:ph idx="1"/>
          </p:nvPr>
        </p:nvSpPr>
        <p:spPr>
          <a:xfrm>
            <a:off x="609600" y="1866975"/>
            <a:ext cx="10972800" cy="4066495"/>
          </a:xfrm>
        </p:spPr>
        <p:txBody>
          <a:bodyPr/>
          <a:lstStyle/>
          <a:p>
            <a:endParaRPr lang="en-US" dirty="0"/>
          </a:p>
          <a:p>
            <a:r>
              <a:rPr lang="en-US" dirty="0"/>
              <a:t>NOTE:	Information provided by ISES Corp - 2020 MSU Facility Condition Assessment</a:t>
            </a:r>
          </a:p>
          <a:p>
            <a:endParaRPr lang="en-US" dirty="0"/>
          </a:p>
        </p:txBody>
      </p:sp>
      <p:pic>
        <p:nvPicPr>
          <p:cNvPr id="5" name="Picture 4" descr="Table&#10;&#10;Description automatically generated">
            <a:extLst>
              <a:ext uri="{FF2B5EF4-FFF2-40B4-BE49-F238E27FC236}">
                <a16:creationId xmlns:a16="http://schemas.microsoft.com/office/drawing/2014/main" id="{D8E5C6A7-C640-452F-8225-B0B81177DBB8}"/>
              </a:ext>
            </a:extLst>
          </p:cNvPr>
          <p:cNvPicPr>
            <a:picLocks noChangeAspect="1"/>
          </p:cNvPicPr>
          <p:nvPr/>
        </p:nvPicPr>
        <p:blipFill rotWithShape="1">
          <a:blip r:embed="rId2">
            <a:extLst>
              <a:ext uri="{28A0092B-C50C-407E-A947-70E740481C1C}">
                <a14:useLocalDpi xmlns:a14="http://schemas.microsoft.com/office/drawing/2010/main" val="0"/>
              </a:ext>
            </a:extLst>
          </a:blip>
          <a:srcRect l="6167" t="8346" r="28005" b="60611"/>
          <a:stretch/>
        </p:blipFill>
        <p:spPr>
          <a:xfrm>
            <a:off x="509429" y="1610742"/>
            <a:ext cx="11173142" cy="4071456"/>
          </a:xfrm>
          <a:prstGeom prst="rect">
            <a:avLst/>
          </a:prstGeom>
        </p:spPr>
      </p:pic>
    </p:spTree>
    <p:extLst>
      <p:ext uri="{BB962C8B-B14F-4D97-AF65-F5344CB8AC3E}">
        <p14:creationId xmlns:p14="http://schemas.microsoft.com/office/powerpoint/2010/main" val="1541263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737147"/>
            <a:ext cx="10972800" cy="729703"/>
          </a:xfrm>
        </p:spPr>
        <p:txBody>
          <a:bodyPr>
            <a:normAutofit/>
          </a:bodyPr>
          <a:lstStyle/>
          <a:p>
            <a:r>
              <a:rPr lang="en-US" dirty="0"/>
              <a:t>Assessment of New Build vs. Renovation</a:t>
            </a:r>
          </a:p>
        </p:txBody>
      </p:sp>
      <p:sp>
        <p:nvSpPr>
          <p:cNvPr id="10" name="Content Placeholder 2">
            <a:extLst>
              <a:ext uri="{FF2B5EF4-FFF2-40B4-BE49-F238E27FC236}">
                <a16:creationId xmlns:a16="http://schemas.microsoft.com/office/drawing/2014/main" id="{B089837B-31A6-474E-B37F-49DFD8D9AAEF}"/>
              </a:ext>
            </a:extLst>
          </p:cNvPr>
          <p:cNvSpPr txBox="1">
            <a:spLocks/>
          </p:cNvSpPr>
          <p:nvPr/>
        </p:nvSpPr>
        <p:spPr>
          <a:xfrm>
            <a:off x="609600" y="1498866"/>
            <a:ext cx="3895898" cy="46756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800" b="1" dirty="0"/>
              <a:t>West Renovation Pros:</a:t>
            </a:r>
            <a:endParaRPr lang="en-US" sz="1800" dirty="0"/>
          </a:p>
          <a:p>
            <a:pPr marL="285750" lvl="0" indent="-285750">
              <a:spcBef>
                <a:spcPts val="0"/>
              </a:spcBef>
              <a:spcAft>
                <a:spcPts val="0"/>
              </a:spcAft>
              <a:buFont typeface="Arial" panose="020B0604020202020204" pitchFamily="34" charset="0"/>
              <a:buChar char="•"/>
            </a:pPr>
            <a:r>
              <a:rPr lang="en-US" sz="1600" dirty="0"/>
              <a:t>Phased renovations over time minimizes up-front investment costs and debt/credit rating  limitations</a:t>
            </a:r>
          </a:p>
          <a:p>
            <a:pPr marL="285750" lvl="0" indent="-285750">
              <a:spcBef>
                <a:spcPts val="0"/>
              </a:spcBef>
              <a:spcAft>
                <a:spcPts val="0"/>
              </a:spcAft>
              <a:buFont typeface="Arial" panose="020B0604020202020204" pitchFamily="34" charset="0"/>
              <a:buChar char="•"/>
            </a:pPr>
            <a:r>
              <a:rPr lang="en-US" sz="1600" dirty="0"/>
              <a:t>Maintains a central campus location with optimal accessibility for students, faculty, and staff</a:t>
            </a:r>
          </a:p>
          <a:p>
            <a:pPr marL="285750" lvl="0" indent="-285750">
              <a:spcBef>
                <a:spcPts val="0"/>
              </a:spcBef>
              <a:spcAft>
                <a:spcPts val="0"/>
              </a:spcAft>
              <a:buFont typeface="Arial" panose="020B0604020202020204" pitchFamily="34" charset="0"/>
              <a:buChar char="•"/>
            </a:pPr>
            <a:r>
              <a:rPr lang="en-US" sz="1600" dirty="0"/>
              <a:t>Munn Fields can remain operational</a:t>
            </a:r>
          </a:p>
          <a:p>
            <a:pPr>
              <a:spcBef>
                <a:spcPts val="0"/>
              </a:spcBef>
              <a:spcAft>
                <a:spcPts val="0"/>
              </a:spcAft>
            </a:pPr>
            <a:r>
              <a:rPr lang="en-US" sz="1600" b="1" dirty="0"/>
              <a:t> </a:t>
            </a:r>
          </a:p>
          <a:p>
            <a:pPr>
              <a:spcBef>
                <a:spcPts val="0"/>
              </a:spcBef>
              <a:spcAft>
                <a:spcPts val="0"/>
              </a:spcAft>
            </a:pPr>
            <a:r>
              <a:rPr lang="en-US" sz="1100" dirty="0"/>
              <a:t> </a:t>
            </a:r>
          </a:p>
        </p:txBody>
      </p:sp>
      <p:sp>
        <p:nvSpPr>
          <p:cNvPr id="5" name="Content Placeholder 2">
            <a:extLst>
              <a:ext uri="{FF2B5EF4-FFF2-40B4-BE49-F238E27FC236}">
                <a16:creationId xmlns:a16="http://schemas.microsoft.com/office/drawing/2014/main" id="{0CE4D8E4-7353-44D9-8DC2-474D731BB4B8}"/>
              </a:ext>
            </a:extLst>
          </p:cNvPr>
          <p:cNvSpPr txBox="1">
            <a:spLocks/>
          </p:cNvSpPr>
          <p:nvPr/>
        </p:nvSpPr>
        <p:spPr>
          <a:xfrm>
            <a:off x="4721629" y="1498866"/>
            <a:ext cx="6860771" cy="49921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800" b="1" dirty="0"/>
              <a:t>IM West Renovation Cons:</a:t>
            </a:r>
            <a:endParaRPr lang="en-US" sz="1800" dirty="0"/>
          </a:p>
          <a:p>
            <a:pPr marL="285750" lvl="0" indent="-285750">
              <a:spcBef>
                <a:spcPts val="0"/>
              </a:spcBef>
              <a:spcAft>
                <a:spcPts val="0"/>
              </a:spcAft>
              <a:buFont typeface="Arial" panose="020B0604020202020204" pitchFamily="34" charset="0"/>
              <a:buChar char="•"/>
            </a:pPr>
            <a:r>
              <a:rPr lang="en-US" sz="1600" dirty="0"/>
              <a:t>Building replacement cost out of balance with required Capital Renewal</a:t>
            </a:r>
          </a:p>
          <a:p>
            <a:pPr marL="285750" lvl="0" indent="-285750">
              <a:spcBef>
                <a:spcPts val="0"/>
              </a:spcBef>
              <a:spcAft>
                <a:spcPts val="0"/>
              </a:spcAft>
              <a:buFont typeface="Arial" panose="020B0604020202020204" pitchFamily="34" charset="0"/>
              <a:buChar char="•"/>
            </a:pPr>
            <a:r>
              <a:rPr lang="en-US" sz="1600" dirty="0"/>
              <a:t>Water intrusion of lower floors remains (racquet ball courts)</a:t>
            </a:r>
          </a:p>
          <a:p>
            <a:pPr marL="285750" lvl="0" indent="-285750">
              <a:spcBef>
                <a:spcPts val="0"/>
              </a:spcBef>
              <a:spcAft>
                <a:spcPts val="0"/>
              </a:spcAft>
              <a:buFont typeface="Arial" panose="020B0604020202020204" pitchFamily="34" charset="0"/>
              <a:buChar char="•"/>
            </a:pPr>
            <a:r>
              <a:rPr lang="en-US" sz="1600" dirty="0"/>
              <a:t>Disruption to users during renovations</a:t>
            </a:r>
          </a:p>
          <a:p>
            <a:pPr marL="285750" lvl="0" indent="-285750">
              <a:spcBef>
                <a:spcPts val="0"/>
              </a:spcBef>
              <a:spcAft>
                <a:spcPts val="0"/>
              </a:spcAft>
              <a:buFont typeface="Arial" panose="020B0604020202020204" pitchFamily="34" charset="0"/>
              <a:buChar char="•"/>
            </a:pPr>
            <a:r>
              <a:rPr lang="en-US" sz="1600" dirty="0"/>
              <a:t>LEED building standards can not be achieved (natural daylight, air quality, etc.)</a:t>
            </a:r>
          </a:p>
          <a:p>
            <a:pPr marL="285750" lvl="0" indent="-285750">
              <a:spcBef>
                <a:spcPts val="0"/>
              </a:spcBef>
              <a:spcAft>
                <a:spcPts val="0"/>
              </a:spcAft>
              <a:buFont typeface="Arial" panose="020B0604020202020204" pitchFamily="34" charset="0"/>
              <a:buChar char="•"/>
            </a:pPr>
            <a:r>
              <a:rPr lang="en-US" sz="1600" dirty="0"/>
              <a:t>Limited area for aquatic venue expansion</a:t>
            </a:r>
          </a:p>
          <a:p>
            <a:pPr marL="285750" lvl="0" indent="-285750">
              <a:spcBef>
                <a:spcPts val="0"/>
              </a:spcBef>
              <a:spcAft>
                <a:spcPts val="0"/>
              </a:spcAft>
              <a:buFont typeface="Arial" panose="020B0604020202020204" pitchFamily="34" charset="0"/>
              <a:buChar char="•"/>
            </a:pPr>
            <a:r>
              <a:rPr lang="en-US" sz="1600" dirty="0"/>
              <a:t>Restricted site area for future footprint expansion</a:t>
            </a:r>
          </a:p>
          <a:p>
            <a:pPr marL="285750" lvl="0" indent="-285750">
              <a:spcBef>
                <a:spcPts val="0"/>
              </a:spcBef>
              <a:spcAft>
                <a:spcPts val="0"/>
              </a:spcAft>
              <a:buFont typeface="Arial" panose="020B0604020202020204" pitchFamily="34" charset="0"/>
              <a:buChar char="•"/>
            </a:pPr>
            <a:r>
              <a:rPr lang="en-US" sz="1600" dirty="0"/>
              <a:t>Original building program/design not conducive for modern IM facility</a:t>
            </a:r>
          </a:p>
          <a:p>
            <a:pPr marL="285750" lvl="0" indent="-285750">
              <a:spcBef>
                <a:spcPts val="0"/>
              </a:spcBef>
              <a:spcAft>
                <a:spcPts val="0"/>
              </a:spcAft>
              <a:buFont typeface="Arial" panose="020B0604020202020204" pitchFamily="34" charset="0"/>
              <a:buChar char="•"/>
            </a:pPr>
            <a:r>
              <a:rPr lang="en-US" sz="1600" dirty="0"/>
              <a:t>Inefficient use of floorplan (excessive net to gross inefficiencies)</a:t>
            </a:r>
          </a:p>
          <a:p>
            <a:pPr marL="285750" lvl="0" indent="-285750">
              <a:spcBef>
                <a:spcPts val="0"/>
              </a:spcBef>
              <a:spcAft>
                <a:spcPts val="0"/>
              </a:spcAft>
              <a:buFont typeface="Arial" panose="020B0604020202020204" pitchFamily="34" charset="0"/>
              <a:buChar char="•"/>
            </a:pPr>
            <a:r>
              <a:rPr lang="en-US" sz="1600" dirty="0"/>
              <a:t>Older mechanical and electrical systems will not provide performance efficiencies like a new build (life cycle costs)</a:t>
            </a:r>
          </a:p>
          <a:p>
            <a:pPr marL="285750" lvl="0" indent="-285750">
              <a:spcBef>
                <a:spcPts val="0"/>
              </a:spcBef>
              <a:spcAft>
                <a:spcPts val="0"/>
              </a:spcAft>
              <a:buFont typeface="Arial" panose="020B0604020202020204" pitchFamily="34" charset="0"/>
              <a:buChar char="•"/>
            </a:pPr>
            <a:r>
              <a:rPr lang="en-US" sz="1600" dirty="0"/>
              <a:t>Inability to provide overall program requirements for optimal wellbeing needs</a:t>
            </a:r>
          </a:p>
          <a:p>
            <a:pPr marL="285750" lvl="0" indent="-285750">
              <a:spcBef>
                <a:spcPts val="0"/>
              </a:spcBef>
              <a:spcAft>
                <a:spcPts val="0"/>
              </a:spcAft>
              <a:buFont typeface="Arial" panose="020B0604020202020204" pitchFamily="34" charset="0"/>
              <a:buChar char="•"/>
            </a:pPr>
            <a:r>
              <a:rPr lang="en-US" sz="1600" dirty="0"/>
              <a:t>Limited ability to provide a high-quality facility/image for recruitment and retention goals</a:t>
            </a:r>
          </a:p>
          <a:p>
            <a:pPr marL="285750" lvl="0" indent="-285750">
              <a:spcBef>
                <a:spcPts val="0"/>
              </a:spcBef>
              <a:spcAft>
                <a:spcPts val="0"/>
              </a:spcAft>
              <a:buFont typeface="Arial" panose="020B0604020202020204" pitchFamily="34" charset="0"/>
              <a:buChar char="•"/>
            </a:pPr>
            <a:r>
              <a:rPr lang="en-US" sz="1600" dirty="0"/>
              <a:t>Will require extensive ADA and other code compliance requirements throughout building </a:t>
            </a:r>
          </a:p>
          <a:p>
            <a:pPr marL="285750" lvl="0" indent="-285750">
              <a:spcBef>
                <a:spcPts val="0"/>
              </a:spcBef>
              <a:spcAft>
                <a:spcPts val="0"/>
              </a:spcAft>
              <a:buFont typeface="Arial" panose="020B0604020202020204" pitchFamily="34" charset="0"/>
              <a:buChar char="•"/>
            </a:pPr>
            <a:r>
              <a:rPr lang="en-US" sz="1600" dirty="0"/>
              <a:t>Difficult to transform the facility in support of the health, wellbeing and recreation concept</a:t>
            </a:r>
          </a:p>
          <a:p>
            <a:pPr>
              <a:spcBef>
                <a:spcPts val="0"/>
              </a:spcBef>
              <a:spcAft>
                <a:spcPts val="0"/>
              </a:spcAft>
            </a:pPr>
            <a:r>
              <a:rPr lang="en-US" sz="1600" b="1" dirty="0"/>
              <a:t> </a:t>
            </a:r>
          </a:p>
          <a:p>
            <a:pPr>
              <a:spcBef>
                <a:spcPts val="0"/>
              </a:spcBef>
              <a:spcAft>
                <a:spcPts val="0"/>
              </a:spcAft>
            </a:pPr>
            <a:r>
              <a:rPr lang="en-US" sz="1100" dirty="0"/>
              <a:t> </a:t>
            </a:r>
          </a:p>
        </p:txBody>
      </p:sp>
    </p:spTree>
    <p:extLst>
      <p:ext uri="{BB962C8B-B14F-4D97-AF65-F5344CB8AC3E}">
        <p14:creationId xmlns:p14="http://schemas.microsoft.com/office/powerpoint/2010/main" val="156246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089837B-31A6-474E-B37F-49DFD8D9AAEF}"/>
              </a:ext>
            </a:extLst>
          </p:cNvPr>
          <p:cNvSpPr txBox="1">
            <a:spLocks/>
          </p:cNvSpPr>
          <p:nvPr/>
        </p:nvSpPr>
        <p:spPr>
          <a:xfrm>
            <a:off x="609601" y="1454844"/>
            <a:ext cx="6406341" cy="47524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800" b="1" dirty="0"/>
              <a:t>New Build Pros:</a:t>
            </a:r>
            <a:endParaRPr lang="en-US" sz="1800" dirty="0"/>
          </a:p>
          <a:p>
            <a:pPr marL="285750" lvl="0" indent="-285750">
              <a:spcBef>
                <a:spcPts val="0"/>
              </a:spcBef>
              <a:spcAft>
                <a:spcPts val="0"/>
              </a:spcAft>
              <a:buFont typeface="Arial" panose="020B0604020202020204" pitchFamily="34" charset="0"/>
              <a:buChar char="•"/>
            </a:pPr>
            <a:r>
              <a:rPr lang="en-US" sz="1400" dirty="0"/>
              <a:t>Ability to meet known student, faculty, and staff needs</a:t>
            </a:r>
          </a:p>
          <a:p>
            <a:pPr marL="285750" lvl="0" indent="-285750">
              <a:spcBef>
                <a:spcPts val="0"/>
              </a:spcBef>
              <a:spcAft>
                <a:spcPts val="0"/>
              </a:spcAft>
              <a:buFont typeface="Arial" panose="020B0604020202020204" pitchFamily="34" charset="0"/>
              <a:buChar char="•"/>
            </a:pPr>
            <a:r>
              <a:rPr lang="en-US" sz="1400" dirty="0"/>
              <a:t>Ability to meet NIRSA standards (fields excluded)</a:t>
            </a:r>
          </a:p>
          <a:p>
            <a:pPr marL="285750" lvl="0" indent="-285750">
              <a:spcBef>
                <a:spcPts val="0"/>
              </a:spcBef>
              <a:spcAft>
                <a:spcPts val="0"/>
              </a:spcAft>
              <a:buFont typeface="Arial" panose="020B0604020202020204" pitchFamily="34" charset="0"/>
              <a:buChar char="•"/>
            </a:pPr>
            <a:r>
              <a:rPr lang="en-US" sz="1400" dirty="0"/>
              <a:t>Creation of a high-quality facility to help recruit and retain students, faculty, and staff</a:t>
            </a:r>
          </a:p>
          <a:p>
            <a:pPr marL="285750" lvl="0" indent="-285750">
              <a:spcBef>
                <a:spcPts val="0"/>
              </a:spcBef>
              <a:spcAft>
                <a:spcPts val="0"/>
              </a:spcAft>
              <a:buFont typeface="Arial" panose="020B0604020202020204" pitchFamily="34" charset="0"/>
              <a:buChar char="•"/>
            </a:pPr>
            <a:r>
              <a:rPr lang="en-US" sz="1400" dirty="0"/>
              <a:t>Ability for MSU to earn recognition as a Health Promoting University with wellbeing an intentional design focus:</a:t>
            </a:r>
          </a:p>
          <a:p>
            <a:pPr lvl="1">
              <a:spcBef>
                <a:spcPts val="0"/>
              </a:spcBef>
              <a:spcAft>
                <a:spcPts val="0"/>
              </a:spcAft>
            </a:pPr>
            <a:r>
              <a:rPr lang="en-US" sz="1400" dirty="0"/>
              <a:t>Transform the health and sustainability of students, faculty and staff.</a:t>
            </a:r>
          </a:p>
          <a:p>
            <a:pPr lvl="1">
              <a:spcBef>
                <a:spcPts val="0"/>
              </a:spcBef>
              <a:spcAft>
                <a:spcPts val="0"/>
              </a:spcAft>
            </a:pPr>
            <a:r>
              <a:rPr lang="en-US" sz="1400" dirty="0"/>
              <a:t>Build to accommodate services of health promotion, nutrition, substance abuse, sexual health, mental health, employee assistance and others.</a:t>
            </a:r>
          </a:p>
          <a:p>
            <a:pPr lvl="1">
              <a:spcBef>
                <a:spcPts val="0"/>
              </a:spcBef>
              <a:spcAft>
                <a:spcPts val="0"/>
              </a:spcAft>
            </a:pPr>
            <a:r>
              <a:rPr lang="en-US" sz="1400" dirty="0"/>
              <a:t>Build space to serve multi-functional users listed above</a:t>
            </a:r>
          </a:p>
          <a:p>
            <a:pPr lvl="1">
              <a:spcBef>
                <a:spcPts val="0"/>
              </a:spcBef>
              <a:spcAft>
                <a:spcPts val="0"/>
              </a:spcAft>
            </a:pPr>
            <a:r>
              <a:rPr lang="en-US" sz="1400" dirty="0"/>
              <a:t>Locating representatives of health service units together creates synergies that go beyond collaborations, ability to work side-by-side</a:t>
            </a:r>
          </a:p>
          <a:p>
            <a:pPr lvl="1">
              <a:spcBef>
                <a:spcPts val="0"/>
              </a:spcBef>
              <a:spcAft>
                <a:spcPts val="0"/>
              </a:spcAft>
            </a:pPr>
            <a:r>
              <a:rPr lang="en-US" sz="1400" dirty="0"/>
              <a:t>Build to remove the stigma of seeking help</a:t>
            </a:r>
          </a:p>
          <a:p>
            <a:pPr marL="285750" lvl="0" indent="-285750">
              <a:spcBef>
                <a:spcPts val="0"/>
              </a:spcBef>
              <a:spcAft>
                <a:spcPts val="0"/>
              </a:spcAft>
              <a:buFont typeface="Arial" panose="020B0604020202020204" pitchFamily="34" charset="0"/>
              <a:buChar char="•"/>
            </a:pPr>
            <a:r>
              <a:rPr lang="en-US" sz="1400" dirty="0"/>
              <a:t>Provide a symbol of university commitment to an excellent student experience</a:t>
            </a:r>
          </a:p>
          <a:p>
            <a:pPr marL="285750" lvl="0" indent="-285750">
              <a:spcBef>
                <a:spcPts val="0"/>
              </a:spcBef>
              <a:spcAft>
                <a:spcPts val="0"/>
              </a:spcAft>
              <a:buFont typeface="Arial" panose="020B0604020202020204" pitchFamily="34" charset="0"/>
              <a:buChar char="•"/>
            </a:pPr>
            <a:r>
              <a:rPr lang="en-US" sz="1400" dirty="0"/>
              <a:t>Provide facilities for building community and connections</a:t>
            </a:r>
          </a:p>
          <a:p>
            <a:pPr marL="285750" lvl="0" indent="-285750">
              <a:spcBef>
                <a:spcPts val="0"/>
              </a:spcBef>
              <a:spcAft>
                <a:spcPts val="0"/>
              </a:spcAft>
              <a:buFont typeface="Arial" panose="020B0604020202020204" pitchFamily="34" charset="0"/>
              <a:buChar char="•"/>
            </a:pPr>
            <a:r>
              <a:rPr lang="en-US" sz="1400" dirty="0"/>
              <a:t>Allows existing facility operation during construction</a:t>
            </a:r>
          </a:p>
          <a:p>
            <a:pPr marL="285750" lvl="0" indent="-285750">
              <a:spcBef>
                <a:spcPts val="0"/>
              </a:spcBef>
              <a:spcAft>
                <a:spcPts val="0"/>
              </a:spcAft>
              <a:buFont typeface="Arial" panose="020B0604020202020204" pitchFamily="34" charset="0"/>
              <a:buChar char="•"/>
            </a:pPr>
            <a:r>
              <a:rPr lang="en-US" sz="1400" dirty="0"/>
              <a:t>Modern mechanical and electrical systems more efficient with lower annual operating costs (life cycle)</a:t>
            </a:r>
          </a:p>
          <a:p>
            <a:pPr marL="285750" lvl="0" indent="-285750">
              <a:spcBef>
                <a:spcPts val="0"/>
              </a:spcBef>
              <a:spcAft>
                <a:spcPts val="0"/>
              </a:spcAft>
              <a:buFont typeface="Arial" panose="020B0604020202020204" pitchFamily="34" charset="0"/>
              <a:buChar char="•"/>
            </a:pPr>
            <a:r>
              <a:rPr lang="en-US" sz="1400" dirty="0"/>
              <a:t>Ample site area for future expansion</a:t>
            </a:r>
          </a:p>
          <a:p>
            <a:pPr marL="285750" lvl="0" indent="-285750">
              <a:spcBef>
                <a:spcPts val="0"/>
              </a:spcBef>
              <a:spcAft>
                <a:spcPts val="0"/>
              </a:spcAft>
              <a:buFont typeface="Arial" panose="020B0604020202020204" pitchFamily="34" charset="0"/>
              <a:buChar char="•"/>
            </a:pPr>
            <a:r>
              <a:rPr lang="en-US" sz="1400" dirty="0"/>
              <a:t>Ability to achieve LEED building standards (natural daylight, air quality, etc.)</a:t>
            </a:r>
          </a:p>
          <a:p>
            <a:pPr marL="285750" lvl="0" indent="-285750">
              <a:spcBef>
                <a:spcPts val="0"/>
              </a:spcBef>
              <a:spcAft>
                <a:spcPts val="0"/>
              </a:spcAft>
              <a:buFont typeface="Arial" panose="020B0604020202020204" pitchFamily="34" charset="0"/>
              <a:buChar char="•"/>
            </a:pPr>
            <a:r>
              <a:rPr lang="en-US" sz="1400" dirty="0"/>
              <a:t>Adequate facility space to consider community memberships/partnerships</a:t>
            </a:r>
          </a:p>
        </p:txBody>
      </p:sp>
      <p:sp>
        <p:nvSpPr>
          <p:cNvPr id="5" name="Content Placeholder 2">
            <a:extLst>
              <a:ext uri="{FF2B5EF4-FFF2-40B4-BE49-F238E27FC236}">
                <a16:creationId xmlns:a16="http://schemas.microsoft.com/office/drawing/2014/main" id="{0CE4D8E4-7353-44D9-8DC2-474D731BB4B8}"/>
              </a:ext>
            </a:extLst>
          </p:cNvPr>
          <p:cNvSpPr txBox="1">
            <a:spLocks/>
          </p:cNvSpPr>
          <p:nvPr/>
        </p:nvSpPr>
        <p:spPr>
          <a:xfrm>
            <a:off x="7248698" y="1466850"/>
            <a:ext cx="4333701" cy="50741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800" b="1" dirty="0"/>
              <a:t>New Build Cons:</a:t>
            </a:r>
            <a:endParaRPr lang="en-US" sz="1800" dirty="0"/>
          </a:p>
          <a:p>
            <a:pPr marL="285750" lvl="0" indent="-285750">
              <a:spcBef>
                <a:spcPts val="0"/>
              </a:spcBef>
              <a:spcAft>
                <a:spcPts val="0"/>
              </a:spcAft>
              <a:buFont typeface="Arial" panose="020B0604020202020204" pitchFamily="34" charset="0"/>
              <a:buChar char="•"/>
            </a:pPr>
            <a:r>
              <a:rPr lang="en-US" sz="1400" dirty="0"/>
              <a:t>Impact to university debt limit and credit rating if not phased.  Phasing will add time and money.</a:t>
            </a:r>
          </a:p>
          <a:p>
            <a:pPr marL="285750" lvl="0" indent="-285750">
              <a:spcBef>
                <a:spcPts val="0"/>
              </a:spcBef>
              <a:spcAft>
                <a:spcPts val="0"/>
              </a:spcAft>
              <a:buFont typeface="Arial" panose="020B0604020202020204" pitchFamily="34" charset="0"/>
              <a:buChar char="•"/>
            </a:pPr>
            <a:r>
              <a:rPr lang="en-US" sz="1400" dirty="0"/>
              <a:t>Possible location further than optimal for student, faculty, and staff access</a:t>
            </a:r>
          </a:p>
          <a:p>
            <a:pPr marL="285750" lvl="0" indent="-285750">
              <a:spcBef>
                <a:spcPts val="0"/>
              </a:spcBef>
              <a:spcAft>
                <a:spcPts val="0"/>
              </a:spcAft>
              <a:buFont typeface="Arial" panose="020B0604020202020204" pitchFamily="34" charset="0"/>
              <a:buChar char="•"/>
            </a:pPr>
            <a:r>
              <a:rPr lang="en-US" sz="1400" dirty="0"/>
              <a:t>Site options other than current location will compromise accessibility by visitor parking restrictions during events at Breslin</a:t>
            </a:r>
          </a:p>
        </p:txBody>
      </p:sp>
      <p:sp>
        <p:nvSpPr>
          <p:cNvPr id="12" name="Title 3">
            <a:extLst>
              <a:ext uri="{FF2B5EF4-FFF2-40B4-BE49-F238E27FC236}">
                <a16:creationId xmlns:a16="http://schemas.microsoft.com/office/drawing/2014/main" id="{EF1BEFF9-B212-4F21-9919-653D1A434220}"/>
              </a:ext>
            </a:extLst>
          </p:cNvPr>
          <p:cNvSpPr>
            <a:spLocks noGrp="1"/>
          </p:cNvSpPr>
          <p:nvPr>
            <p:ph type="title"/>
          </p:nvPr>
        </p:nvSpPr>
        <p:spPr>
          <a:xfrm>
            <a:off x="609600" y="737147"/>
            <a:ext cx="10972800" cy="729703"/>
          </a:xfrm>
        </p:spPr>
        <p:txBody>
          <a:bodyPr>
            <a:normAutofit/>
          </a:bodyPr>
          <a:lstStyle/>
          <a:p>
            <a:r>
              <a:rPr lang="en-US" dirty="0"/>
              <a:t>Assessment of New Build vs. Renovation</a:t>
            </a:r>
          </a:p>
        </p:txBody>
      </p:sp>
    </p:spTree>
    <p:extLst>
      <p:ext uri="{BB962C8B-B14F-4D97-AF65-F5344CB8AC3E}">
        <p14:creationId xmlns:p14="http://schemas.microsoft.com/office/powerpoint/2010/main" val="2445671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874E-5863-44C7-A731-D882E624909A}"/>
              </a:ext>
            </a:extLst>
          </p:cNvPr>
          <p:cNvSpPr>
            <a:spLocks noGrp="1"/>
          </p:cNvSpPr>
          <p:nvPr>
            <p:ph type="title"/>
          </p:nvPr>
        </p:nvSpPr>
        <p:spPr>
          <a:xfrm>
            <a:off x="609600" y="404813"/>
            <a:ext cx="10972800" cy="481012"/>
          </a:xfrm>
        </p:spPr>
        <p:txBody>
          <a:bodyPr>
            <a:normAutofit fontScale="90000"/>
          </a:bodyPr>
          <a:lstStyle/>
          <a:p>
            <a:r>
              <a:rPr lang="en-US"/>
              <a:t>Big 10 Comparison of Facility Fees</a:t>
            </a:r>
            <a:endParaRPr lang="en-US" dirty="0"/>
          </a:p>
        </p:txBody>
      </p:sp>
      <p:graphicFrame>
        <p:nvGraphicFramePr>
          <p:cNvPr id="5" name="Content Placeholder 4">
            <a:extLst>
              <a:ext uri="{FF2B5EF4-FFF2-40B4-BE49-F238E27FC236}">
                <a16:creationId xmlns:a16="http://schemas.microsoft.com/office/drawing/2014/main" id="{DE723838-5D23-4FE5-9EC2-46A02672C307}"/>
              </a:ext>
            </a:extLst>
          </p:cNvPr>
          <p:cNvGraphicFramePr>
            <a:graphicFrameLocks noGrp="1"/>
          </p:cNvGraphicFramePr>
          <p:nvPr>
            <p:ph idx="1"/>
            <p:extLst>
              <p:ext uri="{D42A27DB-BD31-4B8C-83A1-F6EECF244321}">
                <p14:modId xmlns:p14="http://schemas.microsoft.com/office/powerpoint/2010/main" val="2625865810"/>
              </p:ext>
            </p:extLst>
          </p:nvPr>
        </p:nvGraphicFramePr>
        <p:xfrm>
          <a:off x="1963738" y="1144422"/>
          <a:ext cx="8264524" cy="4953331"/>
        </p:xfrm>
        <a:graphic>
          <a:graphicData uri="http://schemas.openxmlformats.org/drawingml/2006/table">
            <a:tbl>
              <a:tblPr>
                <a:tableStyleId>{073A0DAA-6AF3-43AB-8588-CEC1D06C72B9}</a:tableStyleId>
              </a:tblPr>
              <a:tblGrid>
                <a:gridCol w="1250328">
                  <a:extLst>
                    <a:ext uri="{9D8B030D-6E8A-4147-A177-3AD203B41FA5}">
                      <a16:colId xmlns:a16="http://schemas.microsoft.com/office/drawing/2014/main" val="338465368"/>
                    </a:ext>
                  </a:extLst>
                </a:gridCol>
                <a:gridCol w="1693804">
                  <a:extLst>
                    <a:ext uri="{9D8B030D-6E8A-4147-A177-3AD203B41FA5}">
                      <a16:colId xmlns:a16="http://schemas.microsoft.com/office/drawing/2014/main" val="755087163"/>
                    </a:ext>
                  </a:extLst>
                </a:gridCol>
                <a:gridCol w="1760105">
                  <a:extLst>
                    <a:ext uri="{9D8B030D-6E8A-4147-A177-3AD203B41FA5}">
                      <a16:colId xmlns:a16="http://schemas.microsoft.com/office/drawing/2014/main" val="656551019"/>
                    </a:ext>
                  </a:extLst>
                </a:gridCol>
                <a:gridCol w="1756028">
                  <a:extLst>
                    <a:ext uri="{9D8B030D-6E8A-4147-A177-3AD203B41FA5}">
                      <a16:colId xmlns:a16="http://schemas.microsoft.com/office/drawing/2014/main" val="405245918"/>
                    </a:ext>
                  </a:extLst>
                </a:gridCol>
                <a:gridCol w="1804259">
                  <a:extLst>
                    <a:ext uri="{9D8B030D-6E8A-4147-A177-3AD203B41FA5}">
                      <a16:colId xmlns:a16="http://schemas.microsoft.com/office/drawing/2014/main" val="1744198552"/>
                    </a:ext>
                  </a:extLst>
                </a:gridCol>
              </a:tblGrid>
              <a:tr h="409337">
                <a:tc gridSpan="2">
                  <a:txBody>
                    <a:bodyPr/>
                    <a:lstStyle/>
                    <a:p>
                      <a:pPr algn="l" fontAlgn="b">
                        <a:lnSpc>
                          <a:spcPct val="100000"/>
                        </a:lnSpc>
                      </a:pPr>
                      <a:r>
                        <a:rPr lang="en-US" sz="900" u="none" strike="noStrike" dirty="0">
                          <a:effectLst/>
                        </a:rPr>
                        <a:t>MICHIGAN STATE UNIVERSITY</a:t>
                      </a:r>
                    </a:p>
                    <a:p>
                      <a:pPr marL="0" marR="0" lvl="0" indent="0" algn="l"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DIVISION OF STUDENT AFFAIRS AND SERVICES</a:t>
                      </a:r>
                      <a:endParaRPr lang="en-US" sz="900" b="1" u="none" strike="noStrike" dirty="0">
                        <a:solidFill>
                          <a:srgbClr val="000000"/>
                        </a:solidFill>
                        <a:effectLst/>
                      </a:endParaRPr>
                    </a:p>
                    <a:p>
                      <a:pPr marL="0" marR="0" lvl="0" indent="0" algn="l"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STUDENT RECREATION CENTER FEE COMPARISON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hMerge="1">
                  <a:txBody>
                    <a:bodyPr/>
                    <a:lstStyle/>
                    <a:p>
                      <a:endParaRPr lang="en-US"/>
                    </a:p>
                  </a:txBody>
                  <a:tcPr/>
                </a:tc>
                <a:tc>
                  <a:txBody>
                    <a:bodyPr/>
                    <a:lstStyle/>
                    <a:p>
                      <a:pPr algn="l" fontAlgn="b"/>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DRAFT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11/4/2020</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tc>
                <a:extLst>
                  <a:ext uri="{0D108BD9-81ED-4DB2-BD59-A6C34878D82A}">
                    <a16:rowId xmlns:a16="http://schemas.microsoft.com/office/drawing/2014/main" val="1863572773"/>
                  </a:ext>
                </a:extLst>
              </a:tr>
              <a:tr h="139250">
                <a:tc gridSpan="2">
                  <a:txBody>
                    <a:bodyPr/>
                    <a:lstStyle/>
                    <a:p>
                      <a:pPr algn="l" fontAlgn="b"/>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hMerge="1">
                  <a:txBody>
                    <a:bodyPr/>
                    <a:lstStyle/>
                    <a:p>
                      <a:endParaRPr lang="en-US"/>
                    </a:p>
                  </a:txBody>
                  <a:tcPr/>
                </a:tc>
                <a:tc>
                  <a:txBody>
                    <a:bodyPr/>
                    <a:lstStyle/>
                    <a:p>
                      <a:pPr algn="l" fontAlgn="b"/>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l" fontAlgn="b"/>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l"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806544983"/>
                  </a:ext>
                </a:extLst>
              </a:tr>
              <a:tr h="139250">
                <a:tc>
                  <a:txBody>
                    <a:bodyPr/>
                    <a:lstStyle/>
                    <a:p>
                      <a:pPr algn="l" fontAlgn="b"/>
                      <a:r>
                        <a:rPr lang="en-US" sz="900" u="none" strike="noStrike">
                          <a:effectLst/>
                        </a:rPr>
                        <a:t>FY2020-21</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MANDATORY STUDENT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MANDATORY STUDENT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OPTIONAL STUDENT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OPTIONALFACULTY/STAFF</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440217723"/>
                  </a:ext>
                </a:extLst>
              </a:tr>
              <a:tr h="139250">
                <a:tc>
                  <a:txBody>
                    <a:bodyPr/>
                    <a:lstStyle/>
                    <a:p>
                      <a:pPr algn="l" fontAlgn="b"/>
                      <a:r>
                        <a:rPr lang="en-US" sz="900" u="none" strike="noStrike" dirty="0">
                          <a:effectLst/>
                        </a:rPr>
                        <a:t>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RECREATION FEE</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004728102"/>
                  </a:ext>
                </a:extLst>
              </a:tr>
              <a:tr h="139250">
                <a:tc>
                  <a:txBody>
                    <a:bodyPr/>
                    <a:lstStyle/>
                    <a:p>
                      <a:pPr algn="l" fontAlgn="b"/>
                      <a:r>
                        <a:rPr lang="en-US" sz="900" b="1" u="none" strike="noStrike" dirty="0">
                          <a:effectLst/>
                        </a:rPr>
                        <a:t>SCHOOL</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a:effectLst/>
                        </a:rPr>
                        <a:t>YES / NO</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a:effectLst/>
                        </a:rPr>
                        <a:t>Fall - Spring Semester</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dirty="0">
                          <a:effectLst/>
                        </a:rPr>
                        <a:t>Fall - Spring Semester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dirty="0">
                          <a:effectLst/>
                        </a:rPr>
                        <a:t>PER CALENDER YEAR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66312108"/>
                  </a:ext>
                </a:extLst>
              </a:tr>
              <a:tr h="139250">
                <a:tc>
                  <a:txBody>
                    <a:bodyPr/>
                    <a:lstStyle/>
                    <a:p>
                      <a:pPr algn="l" fontAlgn="b"/>
                      <a:r>
                        <a:rPr lang="en-US" sz="900" u="none" strike="noStrike" dirty="0">
                          <a:effectLst/>
                        </a:rPr>
                        <a:t>ILLINOIS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$369</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$480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1281586279"/>
                  </a:ext>
                </a:extLst>
              </a:tr>
              <a:tr h="139250">
                <a:tc>
                  <a:txBody>
                    <a:bodyPr/>
                    <a:lstStyle/>
                    <a:p>
                      <a:pPr algn="l" fontAlgn="b"/>
                      <a:r>
                        <a:rPr lang="en-US" sz="900" u="none" strike="noStrike" dirty="0">
                          <a:effectLst/>
                        </a:rPr>
                        <a:t>INDIANA</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$213</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$570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682730423"/>
                  </a:ext>
                </a:extLst>
              </a:tr>
              <a:tr h="139250">
                <a:tc>
                  <a:txBody>
                    <a:bodyPr/>
                    <a:lstStyle/>
                    <a:p>
                      <a:pPr algn="l" fontAlgn="b"/>
                      <a:r>
                        <a:rPr lang="en-US" sz="900" u="none" strike="noStrike" dirty="0">
                          <a:effectLst/>
                        </a:rPr>
                        <a:t>IOWA</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$300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$468</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447320239"/>
                  </a:ext>
                </a:extLst>
              </a:tr>
              <a:tr h="139250">
                <a:tc>
                  <a:txBody>
                    <a:bodyPr/>
                    <a:lstStyle/>
                    <a:p>
                      <a:pPr algn="l" fontAlgn="b"/>
                      <a:r>
                        <a:rPr lang="en-US" sz="900" u="none" strike="noStrike" dirty="0">
                          <a:effectLst/>
                        </a:rPr>
                        <a:t>MARYLAND</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$400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$456</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286674672"/>
                  </a:ext>
                </a:extLst>
              </a:tr>
              <a:tr h="139250">
                <a:tc>
                  <a:txBody>
                    <a:bodyPr/>
                    <a:lstStyle/>
                    <a:p>
                      <a:pPr algn="l" fontAlgn="b"/>
                      <a:r>
                        <a:rPr lang="en-US" sz="900" u="none" strike="noStrike" dirty="0">
                          <a:effectLst/>
                        </a:rPr>
                        <a:t>MICHIGAN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$130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$380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4261864296"/>
                  </a:ext>
                </a:extLst>
              </a:tr>
              <a:tr h="274293">
                <a:tc>
                  <a:txBody>
                    <a:bodyPr/>
                    <a:lstStyle/>
                    <a:p>
                      <a:pPr algn="l" fontAlgn="b"/>
                      <a:r>
                        <a:rPr lang="en-US" sz="900" u="none" strike="noStrike" dirty="0">
                          <a:effectLst/>
                        </a:rPr>
                        <a:t>MICHIGAN STATE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NO</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$297</a:t>
                      </a:r>
                      <a:br>
                        <a:rPr lang="en-US" sz="900" u="none" strike="noStrike" dirty="0">
                          <a:effectLst/>
                        </a:rPr>
                      </a:br>
                      <a:r>
                        <a:rPr lang="en-US" sz="900" u="none" strike="noStrike" dirty="0">
                          <a:effectLst/>
                        </a:rPr>
                        <a:t>(fitness unlimited)</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$445</a:t>
                      </a:r>
                      <a:br>
                        <a:rPr lang="en-US" sz="900" u="none" strike="noStrike" dirty="0">
                          <a:effectLst/>
                        </a:rPr>
                      </a:br>
                      <a:r>
                        <a:rPr lang="en-US" sz="900" u="none" strike="noStrike" dirty="0">
                          <a:effectLst/>
                        </a:rPr>
                        <a:t>(fitness unlimited)</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416899414"/>
                  </a:ext>
                </a:extLst>
              </a:tr>
              <a:tr h="139250">
                <a:tc>
                  <a:txBody>
                    <a:bodyPr/>
                    <a:lstStyle/>
                    <a:p>
                      <a:pPr algn="l" fontAlgn="b"/>
                      <a:r>
                        <a:rPr lang="en-US" sz="900" u="none" strike="noStrike" dirty="0">
                          <a:effectLst/>
                        </a:rPr>
                        <a:t>MINNESOTA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YES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$237</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$480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569332990"/>
                  </a:ext>
                </a:extLst>
              </a:tr>
              <a:tr h="274293">
                <a:tc>
                  <a:txBody>
                    <a:bodyPr/>
                    <a:lstStyle/>
                    <a:p>
                      <a:pPr algn="l" fontAlgn="b"/>
                      <a:r>
                        <a:rPr lang="en-US" sz="900" u="none" strike="noStrike" dirty="0">
                          <a:effectLst/>
                        </a:rPr>
                        <a:t>NEBRASKA</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$389</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$52 mandatory</a:t>
                      </a:r>
                      <a:br>
                        <a:rPr lang="en-US" sz="900" u="none" strike="noStrike" dirty="0">
                          <a:effectLst/>
                        </a:rPr>
                      </a:br>
                      <a:r>
                        <a:rPr lang="en-US" sz="900" u="none" strike="noStrike" dirty="0">
                          <a:effectLst/>
                        </a:rPr>
                        <a:t>if summer enroll</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$492</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498999915"/>
                  </a:ext>
                </a:extLst>
              </a:tr>
              <a:tr h="139250">
                <a:tc>
                  <a:txBody>
                    <a:bodyPr/>
                    <a:lstStyle/>
                    <a:p>
                      <a:pPr algn="l" fontAlgn="b"/>
                      <a:r>
                        <a:rPr lang="en-US" sz="900" u="none" strike="noStrike" dirty="0">
                          <a:effectLst/>
                        </a:rPr>
                        <a:t>NORTHWESTERN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$213</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$400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1131971426"/>
                  </a:ext>
                </a:extLst>
              </a:tr>
              <a:tr h="139250">
                <a:tc>
                  <a:txBody>
                    <a:bodyPr/>
                    <a:lstStyle/>
                    <a:p>
                      <a:pPr algn="l" fontAlgn="b"/>
                      <a:r>
                        <a:rPr lang="en-US" sz="900" u="none" strike="noStrike" dirty="0">
                          <a:effectLst/>
                        </a:rPr>
                        <a:t>OHIO STATE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$246</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$491</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53283023"/>
                  </a:ext>
                </a:extLst>
              </a:tr>
              <a:tr h="139250">
                <a:tc>
                  <a:txBody>
                    <a:bodyPr/>
                    <a:lstStyle/>
                    <a:p>
                      <a:pPr algn="l" fontAlgn="b"/>
                      <a:r>
                        <a:rPr lang="en-US" sz="900" u="none" strike="noStrike" dirty="0">
                          <a:effectLst/>
                        </a:rPr>
                        <a:t>PENN STATE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$114</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$230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443872487"/>
                  </a:ext>
                </a:extLst>
              </a:tr>
              <a:tr h="139250">
                <a:tc>
                  <a:txBody>
                    <a:bodyPr/>
                    <a:lstStyle/>
                    <a:p>
                      <a:pPr algn="l" fontAlgn="b"/>
                      <a:r>
                        <a:rPr lang="en-US" sz="900" u="none" strike="noStrike" dirty="0">
                          <a:effectLst/>
                        </a:rPr>
                        <a:t>PURDUE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$234</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$375</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467602901"/>
                  </a:ext>
                </a:extLst>
              </a:tr>
              <a:tr h="139250">
                <a:tc>
                  <a:txBody>
                    <a:bodyPr/>
                    <a:lstStyle/>
                    <a:p>
                      <a:pPr algn="l" fontAlgn="b"/>
                      <a:r>
                        <a:rPr lang="en-US" sz="900" u="none" strike="noStrike" dirty="0">
                          <a:effectLst/>
                        </a:rPr>
                        <a:t>RUTGERS</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$1347***</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$0</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$375</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192843203"/>
                  </a:ext>
                </a:extLst>
              </a:tr>
              <a:tr h="274293">
                <a:tc>
                  <a:txBody>
                    <a:bodyPr/>
                    <a:lstStyle/>
                    <a:p>
                      <a:pPr algn="l" fontAlgn="b"/>
                      <a:r>
                        <a:rPr lang="en-US" sz="900" u="none" strike="noStrike" dirty="0">
                          <a:effectLst/>
                        </a:rPr>
                        <a:t>WISCONSIN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YES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$316</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$79 mandatory</a:t>
                      </a:r>
                      <a:br>
                        <a:rPr lang="en-US" sz="900" u="none" strike="noStrike" dirty="0">
                          <a:effectLst/>
                        </a:rPr>
                      </a:br>
                      <a:r>
                        <a:rPr lang="en-US" sz="900" u="none" strike="noStrike" dirty="0">
                          <a:effectLst/>
                        </a:rPr>
                        <a:t> if summer enroll</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$40 per month for All-Access, </a:t>
                      </a:r>
                      <a:br>
                        <a:rPr lang="en-US" sz="900" u="none" strike="noStrike" dirty="0">
                          <a:effectLst/>
                        </a:rPr>
                      </a:br>
                      <a:r>
                        <a:rPr lang="en-US" sz="900" u="none" strike="noStrike" dirty="0">
                          <a:effectLst/>
                        </a:rPr>
                        <a:t>$21 per month for Classic</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764376132"/>
                  </a:ext>
                </a:extLst>
              </a:tr>
              <a:tr h="260590">
                <a:tc>
                  <a:txBody>
                    <a:bodyPr/>
                    <a:lstStyle/>
                    <a:p>
                      <a:pPr algn="l" fontAlgn="b"/>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71645415"/>
                  </a:ext>
                </a:extLst>
              </a:tr>
              <a:tr h="192549">
                <a:tc>
                  <a:txBody>
                    <a:bodyPr/>
                    <a:lstStyle/>
                    <a:p>
                      <a:pPr algn="l" fontAlgn="b"/>
                      <a:r>
                        <a:rPr lang="en-US" sz="900" u="none" strike="noStrike" dirty="0">
                          <a:effectLst/>
                        </a:rPr>
                        <a:t>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MANDATORY STUDENT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MANDATORY STUDENT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OPTIONAL STUDENT</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OPTIONAL FACULTY/STAFF</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1027954579"/>
                  </a:ext>
                </a:extLst>
              </a:tr>
              <a:tr h="139250">
                <a:tc>
                  <a:txBody>
                    <a:bodyPr/>
                    <a:lstStyle/>
                    <a:p>
                      <a:pPr algn="l" fontAlgn="b"/>
                      <a:r>
                        <a:rPr lang="en-US" sz="900" u="none" strike="noStrike">
                          <a:effectLst/>
                        </a:rPr>
                        <a:t> </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900" u="none" strike="noStrike" dirty="0">
                          <a:effectLst/>
                        </a:rPr>
                        <a:t>RECREATION FEE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670174864"/>
                  </a:ext>
                </a:extLst>
              </a:tr>
              <a:tr h="139250">
                <a:tc>
                  <a:txBody>
                    <a:bodyPr/>
                    <a:lstStyle/>
                    <a:p>
                      <a:pPr algn="l" fontAlgn="b"/>
                      <a:r>
                        <a:rPr lang="en-US" sz="900" b="1" u="none" strike="noStrike" dirty="0">
                          <a:effectLst/>
                        </a:rPr>
                        <a:t>SCHOOL</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dirty="0">
                          <a:effectLst/>
                        </a:rPr>
                        <a:t>YES / NO</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dirty="0">
                          <a:effectLst/>
                        </a:rPr>
                        <a:t>PER YEAR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dirty="0">
                          <a:effectLst/>
                        </a:rPr>
                        <a:t>PER YEAR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b="1" u="none" strike="noStrike" dirty="0">
                          <a:effectLst/>
                        </a:rPr>
                        <a:t>PER YEAR</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640927926"/>
                  </a:ext>
                </a:extLst>
              </a:tr>
              <a:tr h="139250">
                <a:tc>
                  <a:txBody>
                    <a:bodyPr/>
                    <a:lstStyle/>
                    <a:p>
                      <a:pPr algn="l" fontAlgn="b"/>
                      <a:r>
                        <a:rPr lang="en-US" sz="900" u="none" strike="noStrike">
                          <a:effectLst/>
                        </a:rPr>
                        <a:t>CENTRAL MICHIGAN</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$120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$288</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293066725"/>
                  </a:ext>
                </a:extLst>
              </a:tr>
              <a:tr h="139250">
                <a:tc>
                  <a:txBody>
                    <a:bodyPr/>
                    <a:lstStyle/>
                    <a:p>
                      <a:pPr algn="l" fontAlgn="b"/>
                      <a:r>
                        <a:rPr lang="en-US" sz="900" u="none" strike="noStrike">
                          <a:effectLst/>
                        </a:rPr>
                        <a:t>WESTERN MICHIGAN</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na</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$270</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284798389"/>
                  </a:ext>
                </a:extLst>
              </a:tr>
              <a:tr h="139250">
                <a:tc>
                  <a:txBody>
                    <a:bodyPr/>
                    <a:lstStyle/>
                    <a:p>
                      <a:pPr algn="l" fontAlgn="b"/>
                      <a:r>
                        <a:rPr lang="en-US" sz="900" u="none" strike="noStrike">
                          <a:effectLst/>
                        </a:rPr>
                        <a:t>GRAND VALLEY</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na</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 </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kern="1200" dirty="0">
                          <a:solidFill>
                            <a:schemeClr val="dk1"/>
                          </a:solidFill>
                          <a:effectLst/>
                          <a:latin typeface="+mn-lt"/>
                          <a:ea typeface="+mn-ea"/>
                          <a:cs typeface="+mn-cs"/>
                        </a:rPr>
                        <a:t>N/A</a:t>
                      </a:r>
                    </a:p>
                  </a:txBody>
                  <a:tcPr marL="4272" marR="4272" marT="4272" marB="0" anchor="b"/>
                </a:tc>
                <a:extLst>
                  <a:ext uri="{0D108BD9-81ED-4DB2-BD59-A6C34878D82A}">
                    <a16:rowId xmlns:a16="http://schemas.microsoft.com/office/drawing/2014/main" val="3226351058"/>
                  </a:ext>
                </a:extLst>
              </a:tr>
              <a:tr h="139250">
                <a:tc>
                  <a:txBody>
                    <a:bodyPr/>
                    <a:lstStyle/>
                    <a:p>
                      <a:pPr algn="l" fontAlgn="b"/>
                      <a:r>
                        <a:rPr lang="en-US" sz="900" u="none" strike="noStrike" dirty="0">
                          <a:effectLst/>
                        </a:rPr>
                        <a:t>OAKLAND UNIVERSITY</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YES</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$150 </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3447988273"/>
                  </a:ext>
                </a:extLst>
              </a:tr>
              <a:tr h="139250">
                <a:tc>
                  <a:txBody>
                    <a:bodyPr/>
                    <a:lstStyle/>
                    <a:p>
                      <a:pPr algn="l" fontAlgn="b"/>
                      <a:r>
                        <a:rPr lang="en-US" sz="900" u="none" strike="noStrike" dirty="0">
                          <a:effectLst/>
                        </a:rPr>
                        <a:t>EASTERN MICHIGAN</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dirty="0">
                          <a:effectLst/>
                        </a:rPr>
                        <a:t>YES</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r>
                        <a:rPr lang="en-US" sz="900" u="none" strike="noStrike">
                          <a:effectLst/>
                        </a:rPr>
                        <a:t>$100 </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1" i="0" u="none" strike="noStrike">
                        <a:solidFill>
                          <a:srgbClr val="000000"/>
                        </a:solidFill>
                        <a:effectLst/>
                        <a:latin typeface="Arial" panose="020B0604020202020204" pitchFamily="34" charset="0"/>
                        <a:cs typeface="Arial" panose="020B0604020202020204" pitchFamily="34" charset="0"/>
                      </a:endParaRPr>
                    </a:p>
                  </a:txBody>
                  <a:tcPr marL="4272" marR="4272" marT="4272" marB="0" anchor="b"/>
                </a:tc>
                <a:tc>
                  <a:txBody>
                    <a:bodyPr/>
                    <a:lstStyle/>
                    <a:p>
                      <a:pPr algn="ctr" fontAlgn="b"/>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4272" marR="4272" marT="4272" marB="0" anchor="b"/>
                </a:tc>
                <a:extLst>
                  <a:ext uri="{0D108BD9-81ED-4DB2-BD59-A6C34878D82A}">
                    <a16:rowId xmlns:a16="http://schemas.microsoft.com/office/drawing/2014/main" val="1158159601"/>
                  </a:ext>
                </a:extLst>
              </a:tr>
            </a:tbl>
          </a:graphicData>
        </a:graphic>
      </p:graphicFrame>
    </p:spTree>
    <p:extLst>
      <p:ext uri="{BB962C8B-B14F-4D97-AF65-F5344CB8AC3E}">
        <p14:creationId xmlns:p14="http://schemas.microsoft.com/office/powerpoint/2010/main" val="2565454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9C69-3CD6-4EB4-B3B8-FD3915D26527}"/>
              </a:ext>
            </a:extLst>
          </p:cNvPr>
          <p:cNvSpPr>
            <a:spLocks noGrp="1"/>
          </p:cNvSpPr>
          <p:nvPr>
            <p:ph type="title"/>
          </p:nvPr>
        </p:nvSpPr>
        <p:spPr/>
        <p:txBody>
          <a:bodyPr/>
          <a:lstStyle/>
          <a:p>
            <a:r>
              <a:rPr lang="en-US" dirty="0"/>
              <a:t>Option Cost Model</a:t>
            </a:r>
          </a:p>
        </p:txBody>
      </p:sp>
      <p:pic>
        <p:nvPicPr>
          <p:cNvPr id="4" name="Content Placeholder 5" descr="Table&#10;&#10;Description automatically generated">
            <a:extLst>
              <a:ext uri="{FF2B5EF4-FFF2-40B4-BE49-F238E27FC236}">
                <a16:creationId xmlns:a16="http://schemas.microsoft.com/office/drawing/2014/main" id="{ACC2F20D-A238-419D-AB55-3FC0AD14475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061" t="8767" r="8436" b="40459"/>
          <a:stretch/>
        </p:blipFill>
        <p:spPr>
          <a:xfrm>
            <a:off x="1280805" y="1674813"/>
            <a:ext cx="9630389" cy="4419600"/>
          </a:xfrm>
        </p:spPr>
      </p:pic>
    </p:spTree>
    <p:extLst>
      <p:ext uri="{BB962C8B-B14F-4D97-AF65-F5344CB8AC3E}">
        <p14:creationId xmlns:p14="http://schemas.microsoft.com/office/powerpoint/2010/main" val="2086052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85841"/>
            <a:ext cx="10972800" cy="480233"/>
          </a:xfrm>
        </p:spPr>
        <p:txBody>
          <a:bodyPr>
            <a:normAutofit fontScale="90000"/>
          </a:bodyPr>
          <a:lstStyle/>
          <a:p>
            <a:r>
              <a:rPr lang="en-US" dirty="0"/>
              <a:t>Guiding Principles for IM Facilities Assessment 2020</a:t>
            </a:r>
          </a:p>
        </p:txBody>
      </p:sp>
      <p:sp>
        <p:nvSpPr>
          <p:cNvPr id="3" name="Content Placeholder 2">
            <a:extLst>
              <a:ext uri="{FF2B5EF4-FFF2-40B4-BE49-F238E27FC236}">
                <a16:creationId xmlns:a16="http://schemas.microsoft.com/office/drawing/2014/main" id="{F527BFC8-6F94-4C1D-86B3-DAAFB7A792B3}"/>
              </a:ext>
            </a:extLst>
          </p:cNvPr>
          <p:cNvSpPr>
            <a:spLocks noGrp="1"/>
          </p:cNvSpPr>
          <p:nvPr>
            <p:ph idx="1"/>
          </p:nvPr>
        </p:nvSpPr>
        <p:spPr>
          <a:xfrm>
            <a:off x="609600" y="1866900"/>
            <a:ext cx="10972800" cy="4484024"/>
          </a:xfrm>
        </p:spPr>
        <p:txBody>
          <a:bodyPr>
            <a:normAutofit fontScale="62500" lnSpcReduction="20000"/>
          </a:bodyPr>
          <a:lstStyle/>
          <a:p>
            <a:pPr marL="0" indent="0">
              <a:buNone/>
            </a:pPr>
            <a:r>
              <a:rPr lang="en-US" b="1" dirty="0"/>
              <a:t>Student Success </a:t>
            </a:r>
            <a:r>
              <a:rPr lang="en-US" dirty="0"/>
              <a:t>– Provide facilities that support programming to strengthen mind, body, and spirit.  Seek student input for their needs and support of fee model.</a:t>
            </a:r>
            <a:br>
              <a:rPr lang="en-US" dirty="0"/>
            </a:br>
            <a:endParaRPr lang="en-US" dirty="0"/>
          </a:p>
          <a:p>
            <a:pPr marL="0" indent="0">
              <a:buNone/>
            </a:pPr>
            <a:r>
              <a:rPr lang="en-US" b="1" dirty="0"/>
              <a:t>Excellence</a:t>
            </a:r>
            <a:r>
              <a:rPr lang="en-US" dirty="0"/>
              <a:t> – Provide modern facilities with state-of-the-art conditions and programmatic flexibility.  Provide facilities commensurate with our peers.</a:t>
            </a:r>
            <a:br>
              <a:rPr lang="en-US" dirty="0"/>
            </a:br>
            <a:endParaRPr lang="en-US" b="1" dirty="0"/>
          </a:p>
          <a:p>
            <a:pPr marL="0" indent="0">
              <a:buNone/>
            </a:pPr>
            <a:r>
              <a:rPr lang="en-US" b="1" dirty="0"/>
              <a:t>Optimization </a:t>
            </a:r>
            <a:r>
              <a:rPr lang="en-US" dirty="0"/>
              <a:t>– Maximize facility utilization, and operational efficiencies that reduce operational redundancies and life-cycle costs.</a:t>
            </a:r>
            <a:br>
              <a:rPr lang="en-US" dirty="0"/>
            </a:br>
            <a:endParaRPr lang="en-US" dirty="0"/>
          </a:p>
          <a:p>
            <a:pPr marL="0" indent="0">
              <a:buNone/>
            </a:pPr>
            <a:r>
              <a:rPr lang="en-US" b="1" dirty="0"/>
              <a:t>Diversity, Equity, and Inclusion </a:t>
            </a:r>
            <a:r>
              <a:rPr lang="en-US" dirty="0"/>
              <a:t>– Facilities, programs, and participation must be equitable, accessible, and affordable for all Spartans.</a:t>
            </a:r>
            <a:br>
              <a:rPr lang="en-US" dirty="0"/>
            </a:br>
            <a:endParaRPr lang="en-US" dirty="0"/>
          </a:p>
          <a:p>
            <a:pPr marL="0" indent="0">
              <a:buNone/>
            </a:pPr>
            <a:r>
              <a:rPr lang="en-US" b="1" dirty="0"/>
              <a:t>Partners</a:t>
            </a:r>
            <a:r>
              <a:rPr lang="en-US" dirty="0"/>
              <a:t> – Achieve collective goals working collaboratively with campus partners to serve all Spartans.</a:t>
            </a:r>
          </a:p>
          <a:p>
            <a:pPr marL="0" indent="0">
              <a:buNone/>
            </a:pPr>
            <a:endParaRPr lang="en-US" dirty="0"/>
          </a:p>
          <a:p>
            <a:pPr marL="0" indent="0">
              <a:buNone/>
            </a:pPr>
            <a:r>
              <a:rPr lang="en-US" b="1" dirty="0"/>
              <a:t>Community</a:t>
            </a:r>
            <a:r>
              <a:rPr lang="en-US" dirty="0"/>
              <a:t> – Provide facilities that encourage community building, social engagement and promotes campus wellbeing.</a:t>
            </a:r>
          </a:p>
        </p:txBody>
      </p:sp>
    </p:spTree>
    <p:extLst>
      <p:ext uri="{BB962C8B-B14F-4D97-AF65-F5344CB8AC3E}">
        <p14:creationId xmlns:p14="http://schemas.microsoft.com/office/powerpoint/2010/main" val="1696398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F8A26-C09C-4A49-A28B-3E55D3A7D05E}"/>
              </a:ext>
            </a:extLst>
          </p:cNvPr>
          <p:cNvSpPr>
            <a:spLocks noGrp="1"/>
          </p:cNvSpPr>
          <p:nvPr>
            <p:ph type="title"/>
          </p:nvPr>
        </p:nvSpPr>
        <p:spPr/>
        <p:txBody>
          <a:bodyPr>
            <a:normAutofit fontScale="90000"/>
          </a:bodyPr>
          <a:lstStyle/>
          <a:p>
            <a:r>
              <a:rPr lang="en-US" dirty="0"/>
              <a:t>Next Steps</a:t>
            </a:r>
          </a:p>
        </p:txBody>
      </p:sp>
      <p:sp>
        <p:nvSpPr>
          <p:cNvPr id="3" name="Content Placeholder 2">
            <a:extLst>
              <a:ext uri="{FF2B5EF4-FFF2-40B4-BE49-F238E27FC236}">
                <a16:creationId xmlns:a16="http://schemas.microsoft.com/office/drawing/2014/main" id="{AAE8DCDE-C7DA-49EE-8DF7-E5AAEB57632C}"/>
              </a:ext>
            </a:extLst>
          </p:cNvPr>
          <p:cNvSpPr>
            <a:spLocks noGrp="1"/>
          </p:cNvSpPr>
          <p:nvPr>
            <p:ph idx="1"/>
          </p:nvPr>
        </p:nvSpPr>
        <p:spPr/>
        <p:txBody>
          <a:bodyPr/>
          <a:lstStyle/>
          <a:p>
            <a:r>
              <a:rPr lang="en-US" dirty="0"/>
              <a:t>Hire Architect and Engineering Firm to conduct detail feasibility study</a:t>
            </a:r>
          </a:p>
          <a:p>
            <a:r>
              <a:rPr lang="en-US" dirty="0"/>
              <a:t>Explore funding models</a:t>
            </a:r>
          </a:p>
          <a:p>
            <a:r>
              <a:rPr lang="en-US" dirty="0"/>
              <a:t>Provide BOT with a final report</a:t>
            </a:r>
          </a:p>
        </p:txBody>
      </p:sp>
    </p:spTree>
    <p:extLst>
      <p:ext uri="{BB962C8B-B14F-4D97-AF65-F5344CB8AC3E}">
        <p14:creationId xmlns:p14="http://schemas.microsoft.com/office/powerpoint/2010/main" val="60378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7C3F77-D998-41D8-9A08-041E01D504B1}"/>
              </a:ext>
            </a:extLst>
          </p:cNvPr>
          <p:cNvSpPr>
            <a:spLocks noGrp="1"/>
          </p:cNvSpPr>
          <p:nvPr>
            <p:ph type="ctrTitle"/>
          </p:nvPr>
        </p:nvSpPr>
        <p:spPr/>
        <p:txBody>
          <a:bodyPr/>
          <a:lstStyle/>
          <a:p>
            <a:r>
              <a:rPr lang="en-US" dirty="0"/>
              <a:t>Appendix</a:t>
            </a:r>
          </a:p>
        </p:txBody>
      </p:sp>
      <p:sp>
        <p:nvSpPr>
          <p:cNvPr id="6" name="Subtitle 5">
            <a:extLst>
              <a:ext uri="{FF2B5EF4-FFF2-40B4-BE49-F238E27FC236}">
                <a16:creationId xmlns:a16="http://schemas.microsoft.com/office/drawing/2014/main" id="{0225356E-4F0B-4DD9-A718-DD8CF0548076}"/>
              </a:ext>
            </a:extLst>
          </p:cNvPr>
          <p:cNvSpPr>
            <a:spLocks noGrp="1"/>
          </p:cNvSpPr>
          <p:nvPr>
            <p:ph type="subTitle" idx="1"/>
          </p:nvPr>
        </p:nvSpPr>
        <p:spPr/>
        <p:txBody>
          <a:bodyPr/>
          <a:lstStyle/>
          <a:p>
            <a:r>
              <a:rPr lang="en-US" dirty="0"/>
              <a:t>Additional Data</a:t>
            </a:r>
          </a:p>
        </p:txBody>
      </p:sp>
    </p:spTree>
    <p:extLst>
      <p:ext uri="{BB962C8B-B14F-4D97-AF65-F5344CB8AC3E}">
        <p14:creationId xmlns:p14="http://schemas.microsoft.com/office/powerpoint/2010/main" val="969458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432262"/>
            <a:ext cx="10972800" cy="1033813"/>
          </a:xfrm>
        </p:spPr>
        <p:txBody>
          <a:bodyPr>
            <a:normAutofit fontScale="90000"/>
          </a:bodyPr>
          <a:lstStyle/>
          <a:p>
            <a:r>
              <a:rPr lang="en-US" dirty="0"/>
              <a:t>User Fee Project List</a:t>
            </a:r>
            <a:br>
              <a:rPr lang="en-US" dirty="0"/>
            </a:br>
            <a:r>
              <a:rPr lang="en-US" i="1" dirty="0"/>
              <a:t>(to achieve NIRSA Standard Compliance)</a:t>
            </a:r>
          </a:p>
        </p:txBody>
      </p:sp>
      <p:sp>
        <p:nvSpPr>
          <p:cNvPr id="3" name="Content Placeholder 2">
            <a:extLst>
              <a:ext uri="{FF2B5EF4-FFF2-40B4-BE49-F238E27FC236}">
                <a16:creationId xmlns:a16="http://schemas.microsoft.com/office/drawing/2014/main" id="{2E7E1C0D-6734-4B01-BDE4-683FE3EA8273}"/>
              </a:ext>
            </a:extLst>
          </p:cNvPr>
          <p:cNvSpPr>
            <a:spLocks noGrp="1"/>
          </p:cNvSpPr>
          <p:nvPr>
            <p:ph idx="1"/>
          </p:nvPr>
        </p:nvSpPr>
        <p:spPr/>
        <p:txBody>
          <a:bodyPr>
            <a:normAutofit fontScale="92500" lnSpcReduction="20000"/>
          </a:bodyPr>
          <a:lstStyle/>
          <a:p>
            <a:pPr marL="457200" indent="-457200">
              <a:spcAft>
                <a:spcPts val="600"/>
              </a:spcAft>
              <a:buFont typeface="+mj-lt"/>
              <a:buAutoNum type="arabicPeriod"/>
            </a:pPr>
            <a:r>
              <a:rPr lang="en-US" sz="1800" dirty="0"/>
              <a:t>IM West Facility</a:t>
            </a:r>
          </a:p>
          <a:p>
            <a:pPr lvl="1" indent="0">
              <a:spcAft>
                <a:spcPts val="600"/>
              </a:spcAft>
              <a:buNone/>
            </a:pPr>
            <a:r>
              <a:rPr lang="en-US" sz="1400" i="1" dirty="0"/>
              <a:t>Renovate or Replace?</a:t>
            </a:r>
          </a:p>
          <a:p>
            <a:pPr lvl="1" indent="0">
              <a:spcAft>
                <a:spcPts val="600"/>
              </a:spcAft>
              <a:buNone/>
            </a:pPr>
            <a:r>
              <a:rPr lang="en-US" sz="1400" i="1" dirty="0"/>
              <a:t>If new, where?</a:t>
            </a:r>
          </a:p>
          <a:p>
            <a:pPr marL="457200" indent="-457200">
              <a:spcAft>
                <a:spcPts val="600"/>
              </a:spcAft>
              <a:buFont typeface="+mj-lt"/>
              <a:buAutoNum type="arabicPeriod"/>
            </a:pPr>
            <a:r>
              <a:rPr lang="en-US" sz="1800" dirty="0"/>
              <a:t>IM East Facility</a:t>
            </a:r>
          </a:p>
          <a:p>
            <a:pPr marL="457200" indent="-457200">
              <a:spcAft>
                <a:spcPts val="600"/>
              </a:spcAft>
              <a:buFont typeface="+mj-lt"/>
              <a:buAutoNum type="arabicPeriod"/>
            </a:pPr>
            <a:r>
              <a:rPr lang="en-US" sz="1800" dirty="0"/>
              <a:t>IM West Fields</a:t>
            </a:r>
          </a:p>
          <a:p>
            <a:pPr marL="457200" indent="-457200">
              <a:spcAft>
                <a:spcPts val="600"/>
              </a:spcAft>
              <a:buFont typeface="+mj-lt"/>
              <a:buAutoNum type="arabicPeriod"/>
            </a:pPr>
            <a:r>
              <a:rPr lang="en-US" sz="1800" dirty="0"/>
              <a:t>IM East Fields</a:t>
            </a:r>
          </a:p>
          <a:p>
            <a:pPr marL="457200" indent="-457200">
              <a:spcAft>
                <a:spcPts val="600"/>
              </a:spcAft>
              <a:buFont typeface="+mj-lt"/>
              <a:buAutoNum type="arabicPeriod"/>
            </a:pPr>
            <a:r>
              <a:rPr lang="en-US" sz="1800" dirty="0"/>
              <a:t>Multicultural Center</a:t>
            </a:r>
            <a:endParaRPr lang="en-US" sz="1400" i="1" dirty="0"/>
          </a:p>
          <a:p>
            <a:pPr marL="0" indent="0">
              <a:spcAft>
                <a:spcPts val="600"/>
              </a:spcAft>
              <a:buNone/>
            </a:pPr>
            <a:endParaRPr lang="en-US" sz="1400" i="1" dirty="0"/>
          </a:p>
          <a:p>
            <a:pPr marL="0" indent="0">
              <a:spcAft>
                <a:spcPts val="600"/>
              </a:spcAft>
              <a:buNone/>
            </a:pPr>
            <a:r>
              <a:rPr lang="en-US" sz="1400" i="1" dirty="0"/>
              <a:t>Not in Scope of Work: </a:t>
            </a:r>
          </a:p>
          <a:p>
            <a:pPr indent="-223838">
              <a:spcAft>
                <a:spcPts val="600"/>
              </a:spcAft>
            </a:pPr>
            <a:r>
              <a:rPr lang="en-US" sz="1400" i="1" dirty="0"/>
              <a:t>Jenison</a:t>
            </a:r>
          </a:p>
          <a:p>
            <a:pPr indent="-223838">
              <a:spcAft>
                <a:spcPts val="600"/>
              </a:spcAft>
            </a:pPr>
            <a:r>
              <a:rPr lang="en-US" sz="1400" i="1" dirty="0"/>
              <a:t>Dem Hall </a:t>
            </a:r>
          </a:p>
          <a:p>
            <a:pPr indent="-223838">
              <a:spcAft>
                <a:spcPts val="600"/>
              </a:spcAft>
            </a:pPr>
            <a:r>
              <a:rPr lang="en-US" sz="1400" i="1" dirty="0"/>
              <a:t>Arena</a:t>
            </a:r>
          </a:p>
          <a:p>
            <a:pPr indent="-223838">
              <a:spcAft>
                <a:spcPts val="600"/>
              </a:spcAft>
            </a:pPr>
            <a:r>
              <a:rPr lang="en-US" sz="1400" i="1" dirty="0"/>
              <a:t>IM Circle</a:t>
            </a:r>
          </a:p>
          <a:p>
            <a:endParaRPr lang="en-US" sz="2800" dirty="0"/>
          </a:p>
        </p:txBody>
      </p:sp>
      <p:pic>
        <p:nvPicPr>
          <p:cNvPr id="5" name="Picture 4">
            <a:extLst>
              <a:ext uri="{FF2B5EF4-FFF2-40B4-BE49-F238E27FC236}">
                <a16:creationId xmlns:a16="http://schemas.microsoft.com/office/drawing/2014/main" id="{F366478E-7D98-41DD-B53B-0C2F581C6652}"/>
              </a:ext>
            </a:extLst>
          </p:cNvPr>
          <p:cNvPicPr>
            <a:picLocks noChangeAspect="1"/>
          </p:cNvPicPr>
          <p:nvPr/>
        </p:nvPicPr>
        <p:blipFill rotWithShape="1">
          <a:blip r:embed="rId2">
            <a:extLst>
              <a:ext uri="{28A0092B-C50C-407E-A947-70E740481C1C}">
                <a14:useLocalDpi xmlns:a14="http://schemas.microsoft.com/office/drawing/2010/main" val="0"/>
              </a:ext>
            </a:extLst>
          </a:blip>
          <a:srcRect l="46010" t="18648" r="2349" b="36732"/>
          <a:stretch/>
        </p:blipFill>
        <p:spPr>
          <a:xfrm>
            <a:off x="3706439" y="1561942"/>
            <a:ext cx="8361769" cy="4676560"/>
          </a:xfrm>
          <a:prstGeom prst="rect">
            <a:avLst/>
          </a:prstGeom>
        </p:spPr>
      </p:pic>
    </p:spTree>
    <p:extLst>
      <p:ext uri="{BB962C8B-B14F-4D97-AF65-F5344CB8AC3E}">
        <p14:creationId xmlns:p14="http://schemas.microsoft.com/office/powerpoint/2010/main" val="10617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10;&#10;Description automatically generated">
            <a:extLst>
              <a:ext uri="{FF2B5EF4-FFF2-40B4-BE49-F238E27FC236}">
                <a16:creationId xmlns:a16="http://schemas.microsoft.com/office/drawing/2014/main" id="{91264CD2-413A-448C-A002-FCF0A5CDA7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49" r="2070" b="10177"/>
          <a:stretch/>
        </p:blipFill>
        <p:spPr>
          <a:xfrm>
            <a:off x="7983514" y="991114"/>
            <a:ext cx="3875083" cy="2590799"/>
          </a:xfrm>
        </p:spPr>
      </p:pic>
      <p:pic>
        <p:nvPicPr>
          <p:cNvPr id="7" name="Picture 6" descr="A picture containing indoor, floor, ceiling, sport&#10;&#10;Description automatically generated">
            <a:extLst>
              <a:ext uri="{FF2B5EF4-FFF2-40B4-BE49-F238E27FC236}">
                <a16:creationId xmlns:a16="http://schemas.microsoft.com/office/drawing/2014/main" id="{A0FDB39B-CC6C-4341-93B7-C6E2D63129C2}"/>
              </a:ext>
            </a:extLst>
          </p:cNvPr>
          <p:cNvPicPr>
            <a:picLocks noChangeAspect="1"/>
          </p:cNvPicPr>
          <p:nvPr/>
        </p:nvPicPr>
        <p:blipFill rotWithShape="1">
          <a:blip r:embed="rId3">
            <a:extLst>
              <a:ext uri="{28A0092B-C50C-407E-A947-70E740481C1C}">
                <a14:useLocalDpi xmlns:a14="http://schemas.microsoft.com/office/drawing/2010/main" val="0"/>
              </a:ext>
            </a:extLst>
          </a:blip>
          <a:srcRect b="25758"/>
          <a:stretch/>
        </p:blipFill>
        <p:spPr>
          <a:xfrm>
            <a:off x="7905220" y="4211782"/>
            <a:ext cx="4114800" cy="2036618"/>
          </a:xfrm>
          <a:prstGeom prst="rect">
            <a:avLst/>
          </a:prstGeom>
        </p:spPr>
      </p:pic>
      <p:pic>
        <p:nvPicPr>
          <p:cNvPr id="11" name="Picture 10" descr="A picture containing sky, bicycle, outdoor, parked&#10;&#10;Description automatically generated">
            <a:extLst>
              <a:ext uri="{FF2B5EF4-FFF2-40B4-BE49-F238E27FC236}">
                <a16:creationId xmlns:a16="http://schemas.microsoft.com/office/drawing/2014/main" id="{B4D1B0E9-3BBC-436A-847E-873033F073A2}"/>
              </a:ext>
            </a:extLst>
          </p:cNvPr>
          <p:cNvPicPr>
            <a:picLocks noChangeAspect="1"/>
          </p:cNvPicPr>
          <p:nvPr/>
        </p:nvPicPr>
        <p:blipFill rotWithShape="1">
          <a:blip r:embed="rId4">
            <a:extLst>
              <a:ext uri="{28A0092B-C50C-407E-A947-70E740481C1C}">
                <a14:useLocalDpi xmlns:a14="http://schemas.microsoft.com/office/drawing/2010/main" val="0"/>
              </a:ext>
            </a:extLst>
          </a:blip>
          <a:srcRect t="11966"/>
          <a:stretch/>
        </p:blipFill>
        <p:spPr>
          <a:xfrm>
            <a:off x="171980" y="985197"/>
            <a:ext cx="7480116" cy="4393910"/>
          </a:xfrm>
          <a:prstGeom prst="rect">
            <a:avLst/>
          </a:prstGeom>
        </p:spPr>
      </p:pic>
      <p:pic>
        <p:nvPicPr>
          <p:cNvPr id="9" name="Picture 8" descr="A picture containing grass, outdoor, building&#10;&#10;Description automatically generated">
            <a:extLst>
              <a:ext uri="{FF2B5EF4-FFF2-40B4-BE49-F238E27FC236}">
                <a16:creationId xmlns:a16="http://schemas.microsoft.com/office/drawing/2014/main" id="{ADB75B83-C683-4831-A475-65C1F38AAEB8}"/>
              </a:ext>
            </a:extLst>
          </p:cNvPr>
          <p:cNvPicPr>
            <a:picLocks noChangeAspect="1"/>
          </p:cNvPicPr>
          <p:nvPr/>
        </p:nvPicPr>
        <p:blipFill rotWithShape="1">
          <a:blip r:embed="rId5">
            <a:extLst>
              <a:ext uri="{28A0092B-C50C-407E-A947-70E740481C1C}">
                <a14:useLocalDpi xmlns:a14="http://schemas.microsoft.com/office/drawing/2010/main" val="0"/>
              </a:ext>
            </a:extLst>
          </a:blip>
          <a:srcRect b="17234"/>
          <a:stretch/>
        </p:blipFill>
        <p:spPr>
          <a:xfrm>
            <a:off x="3531539" y="4477552"/>
            <a:ext cx="3691034" cy="2036618"/>
          </a:xfrm>
          <a:prstGeom prst="rect">
            <a:avLst/>
          </a:prstGeom>
        </p:spPr>
      </p:pic>
      <p:sp>
        <p:nvSpPr>
          <p:cNvPr id="16" name="Content Placeholder 6">
            <a:extLst>
              <a:ext uri="{FF2B5EF4-FFF2-40B4-BE49-F238E27FC236}">
                <a16:creationId xmlns:a16="http://schemas.microsoft.com/office/drawing/2014/main" id="{7CB09F66-080C-4AC0-8988-F9D9AF2F0C51}"/>
              </a:ext>
            </a:extLst>
          </p:cNvPr>
          <p:cNvSpPr txBox="1">
            <a:spLocks/>
          </p:cNvSpPr>
          <p:nvPr/>
        </p:nvSpPr>
        <p:spPr>
          <a:xfrm>
            <a:off x="609600" y="5453237"/>
            <a:ext cx="10972800" cy="480233"/>
          </a:xfrm>
          <a:prstGeom prst="rect">
            <a:avLst/>
          </a:prstGeom>
        </p:spPr>
        <p:txBody>
          <a:bodyPr/>
          <a:lstStyle>
            <a:lvl1pPr marL="457200" indent="-457200" algn="l" defTabSz="457200" rtl="0" eaLnBrk="0" fontAlgn="base" hangingPunct="0">
              <a:spcBef>
                <a:spcPct val="20000"/>
              </a:spcBef>
              <a:spcAft>
                <a:spcPct val="0"/>
              </a:spcAft>
              <a:buClr>
                <a:srgbClr val="18453B"/>
              </a:buClr>
              <a:buFont typeface="Arial"/>
              <a:buChar char="•"/>
              <a:defRPr sz="2800" b="0" i="0" kern="1200">
                <a:solidFill>
                  <a:srgbClr val="595959"/>
                </a:solidFill>
                <a:latin typeface="Arial"/>
                <a:ea typeface="ＭＳ Ｐゴシック" charset="-128"/>
                <a:cs typeface="Arial"/>
              </a:defRPr>
            </a:lvl1pPr>
            <a:lvl2pPr marL="742950" indent="-285750" algn="l" defTabSz="457200" rtl="0" eaLnBrk="0" fontAlgn="base" hangingPunct="0">
              <a:spcBef>
                <a:spcPct val="20000"/>
              </a:spcBef>
              <a:spcAft>
                <a:spcPct val="0"/>
              </a:spcAft>
              <a:buClr>
                <a:schemeClr val="tx1">
                  <a:lumMod val="75000"/>
                  <a:lumOff val="25000"/>
                </a:schemeClr>
              </a:buClr>
              <a:buSzPct val="85000"/>
              <a:buFont typeface="Arial"/>
              <a:buChar char="•"/>
              <a:defRPr sz="2400" b="0" i="0" kern="1200">
                <a:solidFill>
                  <a:srgbClr val="595959"/>
                </a:solidFill>
                <a:latin typeface="Arial"/>
                <a:ea typeface="ＭＳ Ｐゴシック" charset="-128"/>
                <a:cs typeface="Arial"/>
              </a:defRPr>
            </a:lvl2pPr>
            <a:lvl3pPr marL="1143000" indent="-228600" algn="l" defTabSz="457200" rtl="0" eaLnBrk="0" fontAlgn="base" hangingPunct="0">
              <a:spcBef>
                <a:spcPct val="20000"/>
              </a:spcBef>
              <a:spcAft>
                <a:spcPct val="0"/>
              </a:spcAft>
              <a:buClr>
                <a:schemeClr val="tx1">
                  <a:lumMod val="75000"/>
                  <a:lumOff val="25000"/>
                </a:schemeClr>
              </a:buClr>
              <a:buFont typeface="Arial" charset="0"/>
              <a:buChar char="•"/>
              <a:defRPr sz="2000" b="0" i="0" kern="1200">
                <a:solidFill>
                  <a:schemeClr val="tx1">
                    <a:lumMod val="75000"/>
                    <a:lumOff val="25000"/>
                  </a:schemeClr>
                </a:solidFill>
                <a:latin typeface="Gotham Book"/>
                <a:ea typeface="ＭＳ Ｐゴシック" charset="-128"/>
                <a:cs typeface="Gotham Book"/>
              </a:defRPr>
            </a:lvl3pPr>
            <a:lvl4pPr marL="1600200" indent="-228600" algn="l" defTabSz="457200" rtl="0" eaLnBrk="0" fontAlgn="base" hangingPunct="0">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4pPr>
            <a:lvl5pPr marL="2057400" indent="-228600" algn="l" defTabSz="457200" rtl="0" eaLnBrk="0" fontAlgn="base" hangingPunct="0">
              <a:spcBef>
                <a:spcPct val="20000"/>
              </a:spcBef>
              <a:spcAft>
                <a:spcPct val="0"/>
              </a:spcAft>
              <a:buFont typeface="Arial" charset="0"/>
              <a:buChar char="»"/>
              <a:defRPr sz="2000" b="0" i="0" kern="1200">
                <a:solidFill>
                  <a:schemeClr val="tx1"/>
                </a:solidFill>
                <a:latin typeface="Gotham Book"/>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t>Built in 1959</a:t>
            </a:r>
          </a:p>
        </p:txBody>
      </p:sp>
      <p:sp>
        <p:nvSpPr>
          <p:cNvPr id="20" name="Title 4">
            <a:extLst>
              <a:ext uri="{FF2B5EF4-FFF2-40B4-BE49-F238E27FC236}">
                <a16:creationId xmlns:a16="http://schemas.microsoft.com/office/drawing/2014/main" id="{2E45DD41-821F-4EE1-820B-66B4D77A5F8B}"/>
              </a:ext>
            </a:extLst>
          </p:cNvPr>
          <p:cNvSpPr txBox="1">
            <a:spLocks/>
          </p:cNvSpPr>
          <p:nvPr/>
        </p:nvSpPr>
        <p:spPr>
          <a:xfrm>
            <a:off x="362921" y="432007"/>
            <a:ext cx="10972800" cy="589729"/>
          </a:xfrm>
          <a:prstGeom prst="rect">
            <a:avLst/>
          </a:prstGeom>
        </p:spPr>
        <p:txBody>
          <a:bodyPr>
            <a:normAutofit fontScale="97500"/>
          </a:bodyPr>
          <a:lstStyle>
            <a:lvl1pPr algn="l" defTabSz="457200" rtl="0" eaLnBrk="0" fontAlgn="base" hangingPunct="0">
              <a:spcBef>
                <a:spcPct val="0"/>
              </a:spcBef>
              <a:spcAft>
                <a:spcPct val="0"/>
              </a:spcAft>
              <a:defRPr sz="3600" b="1" i="0" kern="1200" baseline="0">
                <a:solidFill>
                  <a:srgbClr val="18453B"/>
                </a:solidFill>
                <a:latin typeface="Arial"/>
                <a:ea typeface="ＭＳ Ｐゴシック" charset="-128"/>
                <a:cs typeface="Arial"/>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9pPr>
          </a:lstStyle>
          <a:p>
            <a:r>
              <a:rPr lang="en-US" sz="3200" dirty="0">
                <a:latin typeface="+mn-lt"/>
                <a:cs typeface="Gotham Black" pitchFamily="50" charset="0"/>
              </a:rPr>
              <a:t>IM West Fitness Center</a:t>
            </a:r>
            <a:endParaRPr lang="en-US" sz="3200" dirty="0">
              <a:latin typeface="+mn-lt"/>
            </a:endParaRPr>
          </a:p>
        </p:txBody>
      </p:sp>
    </p:spTree>
    <p:extLst>
      <p:ext uri="{BB962C8B-B14F-4D97-AF65-F5344CB8AC3E}">
        <p14:creationId xmlns:p14="http://schemas.microsoft.com/office/powerpoint/2010/main" val="379803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exercising in a gym&#10;&#10;Description automatically generated with low confidence">
            <a:extLst>
              <a:ext uri="{FF2B5EF4-FFF2-40B4-BE49-F238E27FC236}">
                <a16:creationId xmlns:a16="http://schemas.microsoft.com/office/drawing/2014/main" id="{0C24FC56-9A59-4A09-9A6A-94019D9AC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6126" y="295274"/>
            <a:ext cx="4596244" cy="3231489"/>
          </a:xfrm>
          <a:prstGeom prst="rect">
            <a:avLst/>
          </a:prstGeom>
        </p:spPr>
      </p:pic>
      <p:pic>
        <p:nvPicPr>
          <p:cNvPr id="8" name="Picture 7" descr="A picture containing person, indoor, hall, crowd&#10;&#10;Description automatically generated">
            <a:extLst>
              <a:ext uri="{FF2B5EF4-FFF2-40B4-BE49-F238E27FC236}">
                <a16:creationId xmlns:a16="http://schemas.microsoft.com/office/drawing/2014/main" id="{9E8BA89E-0A33-4DDE-BE12-5D4C4FAA5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21" y="1087582"/>
            <a:ext cx="5733079" cy="4299809"/>
          </a:xfrm>
          <a:prstGeom prst="rect">
            <a:avLst/>
          </a:prstGeom>
        </p:spPr>
      </p:pic>
      <p:pic>
        <p:nvPicPr>
          <p:cNvPr id="10" name="Picture 9" descr="A group of people in a room&#10;&#10;Description automatically generated with medium confidence">
            <a:extLst>
              <a:ext uri="{FF2B5EF4-FFF2-40B4-BE49-F238E27FC236}">
                <a16:creationId xmlns:a16="http://schemas.microsoft.com/office/drawing/2014/main" id="{00F480C1-C3BB-41FE-BA2D-2211240E556A}"/>
              </a:ext>
            </a:extLst>
          </p:cNvPr>
          <p:cNvPicPr>
            <a:picLocks noChangeAspect="1"/>
          </p:cNvPicPr>
          <p:nvPr/>
        </p:nvPicPr>
        <p:blipFill rotWithShape="1">
          <a:blip r:embed="rId4">
            <a:extLst>
              <a:ext uri="{28A0092B-C50C-407E-A947-70E740481C1C}">
                <a14:useLocalDpi xmlns:a14="http://schemas.microsoft.com/office/drawing/2010/main" val="0"/>
              </a:ext>
            </a:extLst>
          </a:blip>
          <a:srcRect l="5527" t="9217" b="15745"/>
          <a:stretch/>
        </p:blipFill>
        <p:spPr>
          <a:xfrm>
            <a:off x="6600825" y="3009900"/>
            <a:ext cx="5091545" cy="3033066"/>
          </a:xfrm>
          <a:prstGeom prst="rect">
            <a:avLst/>
          </a:prstGeom>
        </p:spPr>
      </p:pic>
      <p:sp>
        <p:nvSpPr>
          <p:cNvPr id="5" name="Title 4">
            <a:extLst>
              <a:ext uri="{FF2B5EF4-FFF2-40B4-BE49-F238E27FC236}">
                <a16:creationId xmlns:a16="http://schemas.microsoft.com/office/drawing/2014/main" id="{F108D895-3703-4C8E-B063-FCD0EBF40FC0}"/>
              </a:ext>
            </a:extLst>
          </p:cNvPr>
          <p:cNvSpPr>
            <a:spLocks noGrp="1"/>
          </p:cNvSpPr>
          <p:nvPr>
            <p:ph type="title"/>
          </p:nvPr>
        </p:nvSpPr>
        <p:spPr>
          <a:xfrm>
            <a:off x="362921" y="432007"/>
            <a:ext cx="10972800" cy="589729"/>
          </a:xfrm>
        </p:spPr>
        <p:txBody>
          <a:bodyPr>
            <a:normAutofit fontScale="90000"/>
          </a:bodyPr>
          <a:lstStyle/>
          <a:p>
            <a:r>
              <a:rPr lang="en-US" sz="3600" dirty="0">
                <a:latin typeface="+mn-lt"/>
                <a:cs typeface="Gotham Black" pitchFamily="50" charset="0"/>
              </a:rPr>
              <a:t>IM West Fitness Center</a:t>
            </a:r>
            <a:endParaRPr lang="en-US" dirty="0">
              <a:latin typeface="+mn-lt"/>
            </a:endParaRPr>
          </a:p>
        </p:txBody>
      </p:sp>
      <p:sp>
        <p:nvSpPr>
          <p:cNvPr id="7" name="Content Placeholder 6">
            <a:extLst>
              <a:ext uri="{FF2B5EF4-FFF2-40B4-BE49-F238E27FC236}">
                <a16:creationId xmlns:a16="http://schemas.microsoft.com/office/drawing/2014/main" id="{36257535-1D5B-4AC0-8E23-735FA2CE4C67}"/>
              </a:ext>
            </a:extLst>
          </p:cNvPr>
          <p:cNvSpPr>
            <a:spLocks noGrp="1"/>
          </p:cNvSpPr>
          <p:nvPr>
            <p:ph idx="1"/>
          </p:nvPr>
        </p:nvSpPr>
        <p:spPr>
          <a:xfrm>
            <a:off x="609600" y="5453237"/>
            <a:ext cx="10972800" cy="480233"/>
          </a:xfrm>
        </p:spPr>
        <p:txBody>
          <a:bodyPr/>
          <a:lstStyle/>
          <a:p>
            <a:pPr marL="0" indent="0">
              <a:buNone/>
            </a:pPr>
            <a:r>
              <a:rPr lang="en-US" sz="2800" dirty="0"/>
              <a:t>Common overcrowding</a:t>
            </a:r>
          </a:p>
        </p:txBody>
      </p:sp>
    </p:spTree>
    <p:extLst>
      <p:ext uri="{BB962C8B-B14F-4D97-AF65-F5344CB8AC3E}">
        <p14:creationId xmlns:p14="http://schemas.microsoft.com/office/powerpoint/2010/main" val="239553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irty&#10;&#10;Description automatically generated">
            <a:extLst>
              <a:ext uri="{FF2B5EF4-FFF2-40B4-BE49-F238E27FC236}">
                <a16:creationId xmlns:a16="http://schemas.microsoft.com/office/drawing/2014/main" id="{C82E7836-4708-4003-B023-9DA3EFDAD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26" y="1078634"/>
            <a:ext cx="3242126" cy="2161417"/>
          </a:xfrm>
          <a:prstGeom prst="rect">
            <a:avLst/>
          </a:prstGeom>
        </p:spPr>
      </p:pic>
      <p:pic>
        <p:nvPicPr>
          <p:cNvPr id="6" name="Picture 5" descr="A picture containing indoor, elevator, dirty&#10;&#10;Description automatically generated">
            <a:extLst>
              <a:ext uri="{FF2B5EF4-FFF2-40B4-BE49-F238E27FC236}">
                <a16:creationId xmlns:a16="http://schemas.microsoft.com/office/drawing/2014/main" id="{1B0A034D-A46D-4529-A6DF-2DE072D99913}"/>
              </a:ext>
            </a:extLst>
          </p:cNvPr>
          <p:cNvPicPr>
            <a:picLocks noChangeAspect="1"/>
          </p:cNvPicPr>
          <p:nvPr/>
        </p:nvPicPr>
        <p:blipFill rotWithShape="1">
          <a:blip r:embed="rId3">
            <a:extLst>
              <a:ext uri="{28A0092B-C50C-407E-A947-70E740481C1C}">
                <a14:useLocalDpi xmlns:a14="http://schemas.microsoft.com/office/drawing/2010/main" val="0"/>
              </a:ext>
            </a:extLst>
          </a:blip>
          <a:srcRect t="42063" b="-2877"/>
          <a:stretch/>
        </p:blipFill>
        <p:spPr>
          <a:xfrm>
            <a:off x="367914" y="5059953"/>
            <a:ext cx="3393486" cy="1375796"/>
          </a:xfrm>
          <a:prstGeom prst="rect">
            <a:avLst/>
          </a:prstGeom>
        </p:spPr>
      </p:pic>
      <p:pic>
        <p:nvPicPr>
          <p:cNvPr id="8" name="Picture 7" descr="A picture containing indoor, old, messy, furniture&#10;&#10;Description automatically generated">
            <a:extLst>
              <a:ext uri="{FF2B5EF4-FFF2-40B4-BE49-F238E27FC236}">
                <a16:creationId xmlns:a16="http://schemas.microsoft.com/office/drawing/2014/main" id="{7E407D70-448F-4D71-9ED3-94E0B067F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6" y="3139747"/>
            <a:ext cx="3222999" cy="2148667"/>
          </a:xfrm>
          <a:prstGeom prst="rect">
            <a:avLst/>
          </a:prstGeom>
        </p:spPr>
      </p:pic>
      <p:pic>
        <p:nvPicPr>
          <p:cNvPr id="10" name="Picture 9" descr="A picture containing indoor, green&#10;&#10;Description automatically generated">
            <a:extLst>
              <a:ext uri="{FF2B5EF4-FFF2-40B4-BE49-F238E27FC236}">
                <a16:creationId xmlns:a16="http://schemas.microsoft.com/office/drawing/2014/main" id="{1D370203-4BB3-4064-947D-087B05695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0702" y="3758630"/>
            <a:ext cx="3951698" cy="2634466"/>
          </a:xfrm>
          <a:prstGeom prst="rect">
            <a:avLst/>
          </a:prstGeom>
        </p:spPr>
      </p:pic>
      <p:pic>
        <p:nvPicPr>
          <p:cNvPr id="12" name="Picture 11" descr="A picture containing floor, indoor, dirty&#10;&#10;Description automatically generated">
            <a:extLst>
              <a:ext uri="{FF2B5EF4-FFF2-40B4-BE49-F238E27FC236}">
                <a16:creationId xmlns:a16="http://schemas.microsoft.com/office/drawing/2014/main" id="{3B7039C3-7863-489C-AA3F-0566F19ACC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8825" y="520309"/>
            <a:ext cx="4065025" cy="2710018"/>
          </a:xfrm>
          <a:prstGeom prst="rect">
            <a:avLst/>
          </a:prstGeom>
        </p:spPr>
      </p:pic>
      <p:sp>
        <p:nvSpPr>
          <p:cNvPr id="13" name="TextBox 12">
            <a:extLst>
              <a:ext uri="{FF2B5EF4-FFF2-40B4-BE49-F238E27FC236}">
                <a16:creationId xmlns:a16="http://schemas.microsoft.com/office/drawing/2014/main" id="{C0E28B87-6BF7-45AE-9BA7-32C5E6C2D4B7}"/>
              </a:ext>
            </a:extLst>
          </p:cNvPr>
          <p:cNvSpPr txBox="1"/>
          <p:nvPr/>
        </p:nvSpPr>
        <p:spPr>
          <a:xfrm>
            <a:off x="7827587" y="2805555"/>
            <a:ext cx="2510624" cy="400110"/>
          </a:xfrm>
          <a:prstGeom prst="rect">
            <a:avLst/>
          </a:prstGeom>
          <a:noFill/>
        </p:spPr>
        <p:txBody>
          <a:bodyPr wrap="none" rtlCol="0">
            <a:spAutoFit/>
          </a:bodyPr>
          <a:lstStyle/>
          <a:p>
            <a:r>
              <a:rPr lang="en-US" sz="2000" dirty="0">
                <a:solidFill>
                  <a:schemeClr val="bg1"/>
                </a:solidFill>
                <a:latin typeface="Gotham Black" pitchFamily="50" charset="0"/>
                <a:cs typeface="Gotham Black" pitchFamily="50" charset="0"/>
              </a:rPr>
              <a:t>Racquetball court</a:t>
            </a:r>
          </a:p>
        </p:txBody>
      </p:sp>
      <p:sp>
        <p:nvSpPr>
          <p:cNvPr id="15" name="TextBox 14">
            <a:extLst>
              <a:ext uri="{FF2B5EF4-FFF2-40B4-BE49-F238E27FC236}">
                <a16:creationId xmlns:a16="http://schemas.microsoft.com/office/drawing/2014/main" id="{705C7BDE-80E3-4966-937B-7E3A20203CED}"/>
              </a:ext>
            </a:extLst>
          </p:cNvPr>
          <p:cNvSpPr txBox="1"/>
          <p:nvPr/>
        </p:nvSpPr>
        <p:spPr>
          <a:xfrm>
            <a:off x="8942895" y="5999267"/>
            <a:ext cx="2639505" cy="400110"/>
          </a:xfrm>
          <a:prstGeom prst="rect">
            <a:avLst/>
          </a:prstGeom>
          <a:noFill/>
        </p:spPr>
        <p:txBody>
          <a:bodyPr wrap="none" rtlCol="0">
            <a:spAutoFit/>
          </a:bodyPr>
          <a:lstStyle/>
          <a:p>
            <a:r>
              <a:rPr lang="en-US" sz="2000" dirty="0">
                <a:solidFill>
                  <a:schemeClr val="bg1"/>
                </a:solidFill>
                <a:latin typeface="Gotham Black" pitchFamily="50" charset="0"/>
                <a:cs typeface="Gotham Black" pitchFamily="50" charset="0"/>
              </a:rPr>
              <a:t>Martial Arts Studio</a:t>
            </a:r>
          </a:p>
        </p:txBody>
      </p:sp>
      <p:pic>
        <p:nvPicPr>
          <p:cNvPr id="17" name="Picture 16" descr="A table in a room&#10;&#10;Description automatically generated with low confidence">
            <a:extLst>
              <a:ext uri="{FF2B5EF4-FFF2-40B4-BE49-F238E27FC236}">
                <a16:creationId xmlns:a16="http://schemas.microsoft.com/office/drawing/2014/main" id="{EE2BEB26-EB33-40BB-AC3A-C72528E01B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4176" y="3069577"/>
            <a:ext cx="4214286" cy="2809525"/>
          </a:xfrm>
          <a:prstGeom prst="rect">
            <a:avLst/>
          </a:prstGeom>
        </p:spPr>
      </p:pic>
      <p:pic>
        <p:nvPicPr>
          <p:cNvPr id="19" name="Picture 18" descr="A picture containing floor, step&#10;&#10;Description automatically generated">
            <a:extLst>
              <a:ext uri="{FF2B5EF4-FFF2-40B4-BE49-F238E27FC236}">
                <a16:creationId xmlns:a16="http://schemas.microsoft.com/office/drawing/2014/main" id="{C377CEF9-5357-4F7F-8CD5-1FD9C0CE4F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8782" y="1098358"/>
            <a:ext cx="1647294" cy="2470941"/>
          </a:xfrm>
          <a:prstGeom prst="rect">
            <a:avLst/>
          </a:prstGeom>
        </p:spPr>
      </p:pic>
      <p:pic>
        <p:nvPicPr>
          <p:cNvPr id="21" name="Picture 20" descr="Background pattern&#10;&#10;Description automatically generated">
            <a:extLst>
              <a:ext uri="{FF2B5EF4-FFF2-40B4-BE49-F238E27FC236}">
                <a16:creationId xmlns:a16="http://schemas.microsoft.com/office/drawing/2014/main" id="{38A4C346-3532-41E8-A8A9-3AF34B0D88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9930" y="1098358"/>
            <a:ext cx="1647294" cy="2470940"/>
          </a:xfrm>
          <a:prstGeom prst="rect">
            <a:avLst/>
          </a:prstGeom>
        </p:spPr>
      </p:pic>
      <p:sp>
        <p:nvSpPr>
          <p:cNvPr id="22" name="TextBox 21">
            <a:extLst>
              <a:ext uri="{FF2B5EF4-FFF2-40B4-BE49-F238E27FC236}">
                <a16:creationId xmlns:a16="http://schemas.microsoft.com/office/drawing/2014/main" id="{8FEFD8F4-1E63-4D28-800E-C2D10885F096}"/>
              </a:ext>
            </a:extLst>
          </p:cNvPr>
          <p:cNvSpPr txBox="1"/>
          <p:nvPr/>
        </p:nvSpPr>
        <p:spPr>
          <a:xfrm>
            <a:off x="7840920" y="3271478"/>
            <a:ext cx="2871492" cy="369332"/>
          </a:xfrm>
          <a:prstGeom prst="rect">
            <a:avLst/>
          </a:prstGeom>
          <a:noFill/>
        </p:spPr>
        <p:txBody>
          <a:bodyPr wrap="none" rtlCol="0">
            <a:spAutoFit/>
          </a:bodyPr>
          <a:lstStyle/>
          <a:p>
            <a:r>
              <a:rPr lang="en-US" dirty="0">
                <a:solidFill>
                  <a:schemeClr val="accent4">
                    <a:lumMod val="75000"/>
                  </a:schemeClr>
                </a:solidFill>
                <a:latin typeface="Gotham Black" pitchFamily="50" charset="0"/>
                <a:cs typeface="Gotham Black" pitchFamily="50" charset="0"/>
              </a:rPr>
              <a:t>SPARTANS PLAY HERE</a:t>
            </a:r>
          </a:p>
        </p:txBody>
      </p:sp>
      <p:sp>
        <p:nvSpPr>
          <p:cNvPr id="16" name="Title 4">
            <a:extLst>
              <a:ext uri="{FF2B5EF4-FFF2-40B4-BE49-F238E27FC236}">
                <a16:creationId xmlns:a16="http://schemas.microsoft.com/office/drawing/2014/main" id="{5F2BE672-9649-4187-8506-AB9DD78F5A24}"/>
              </a:ext>
            </a:extLst>
          </p:cNvPr>
          <p:cNvSpPr txBox="1">
            <a:spLocks/>
          </p:cNvSpPr>
          <p:nvPr/>
        </p:nvSpPr>
        <p:spPr>
          <a:xfrm>
            <a:off x="362921" y="432007"/>
            <a:ext cx="10972800" cy="589729"/>
          </a:xfrm>
          <a:prstGeom prst="rect">
            <a:avLst/>
          </a:prstGeom>
        </p:spPr>
        <p:txBody>
          <a:bodyPr>
            <a:normAutofit fontScale="97500"/>
          </a:bodyPr>
          <a:lstStyle>
            <a:lvl1pPr algn="l" defTabSz="457200" rtl="0" eaLnBrk="0" fontAlgn="base" hangingPunct="0">
              <a:spcBef>
                <a:spcPct val="0"/>
              </a:spcBef>
              <a:spcAft>
                <a:spcPct val="0"/>
              </a:spcAft>
              <a:defRPr sz="3600" b="1" i="0" kern="1200" baseline="0">
                <a:ln>
                  <a:noFill/>
                </a:ln>
                <a:solidFill>
                  <a:srgbClr val="18453B"/>
                </a:solidFill>
                <a:latin typeface="+mn-lt"/>
                <a:ea typeface="ＭＳ Ｐゴシック" charset="-128"/>
                <a:cs typeface="Gotham-Bold"/>
              </a:defRPr>
            </a:lvl1pPr>
            <a:lvl2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Gotham Book" charset="0"/>
                <a:ea typeface="ＭＳ Ｐゴシック" charset="-128"/>
                <a:cs typeface="ＭＳ Ｐゴシック" charset="-128"/>
              </a:defRPr>
            </a:lvl9pPr>
          </a:lstStyle>
          <a:p>
            <a:r>
              <a:rPr lang="en-US" sz="3200" dirty="0">
                <a:cs typeface="Gotham Black" pitchFamily="50" charset="0"/>
              </a:rPr>
              <a:t>IM West Conditions Worsen</a:t>
            </a:r>
            <a:endParaRPr lang="en-US" sz="3200" dirty="0"/>
          </a:p>
        </p:txBody>
      </p:sp>
    </p:spTree>
    <p:extLst>
      <p:ext uri="{BB962C8B-B14F-4D97-AF65-F5344CB8AC3E}">
        <p14:creationId xmlns:p14="http://schemas.microsoft.com/office/powerpoint/2010/main" val="3422282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85841"/>
            <a:ext cx="10972800" cy="480233"/>
          </a:xfrm>
        </p:spPr>
        <p:txBody>
          <a:bodyPr>
            <a:normAutofit fontScale="90000"/>
          </a:bodyPr>
          <a:lstStyle/>
          <a:p>
            <a:r>
              <a:rPr lang="en-US" dirty="0"/>
              <a:t>User Fee Models</a:t>
            </a:r>
          </a:p>
        </p:txBody>
      </p:sp>
      <p:sp>
        <p:nvSpPr>
          <p:cNvPr id="3" name="Content Placeholder 2">
            <a:extLst>
              <a:ext uri="{FF2B5EF4-FFF2-40B4-BE49-F238E27FC236}">
                <a16:creationId xmlns:a16="http://schemas.microsoft.com/office/drawing/2014/main" id="{2E7E1C0D-6734-4B01-BDE4-683FE3EA8273}"/>
              </a:ext>
            </a:extLst>
          </p:cNvPr>
          <p:cNvSpPr>
            <a:spLocks noGrp="1"/>
          </p:cNvSpPr>
          <p:nvPr>
            <p:ph idx="1"/>
          </p:nvPr>
        </p:nvSpPr>
        <p:spPr>
          <a:xfrm>
            <a:off x="609600" y="1866900"/>
            <a:ext cx="4477789" cy="4067175"/>
          </a:xfrm>
        </p:spPr>
        <p:txBody>
          <a:bodyPr>
            <a:normAutofit fontScale="62500" lnSpcReduction="20000"/>
          </a:bodyPr>
          <a:lstStyle/>
          <a:p>
            <a:pPr marL="514350" indent="-514350">
              <a:lnSpc>
                <a:spcPct val="170000"/>
              </a:lnSpc>
              <a:buFont typeface="+mj-lt"/>
              <a:buAutoNum type="arabicPeriod"/>
            </a:pPr>
            <a:r>
              <a:rPr lang="en-US" dirty="0"/>
              <a:t>$252 User Fee Generates $217m</a:t>
            </a:r>
          </a:p>
          <a:p>
            <a:pPr marL="514350" indent="-514350">
              <a:lnSpc>
                <a:spcPct val="170000"/>
              </a:lnSpc>
              <a:buFont typeface="+mj-lt"/>
              <a:buAutoNum type="arabicPeriod"/>
            </a:pPr>
            <a:r>
              <a:rPr lang="en-US" dirty="0"/>
              <a:t>$259 User Fee Generates $223M</a:t>
            </a:r>
          </a:p>
          <a:p>
            <a:pPr marL="514350" indent="-514350">
              <a:lnSpc>
                <a:spcPct val="170000"/>
              </a:lnSpc>
              <a:buFont typeface="+mj-lt"/>
              <a:buAutoNum type="arabicPeriod"/>
            </a:pPr>
            <a:r>
              <a:rPr lang="en-US" dirty="0">
                <a:solidFill>
                  <a:srgbClr val="FF0000"/>
                </a:solidFill>
              </a:rPr>
              <a:t>$260 User Fee = </a:t>
            </a:r>
            <a:r>
              <a:rPr lang="en-US" b="1" dirty="0">
                <a:solidFill>
                  <a:srgbClr val="FF0000"/>
                </a:solidFill>
              </a:rPr>
              <a:t>BIG10 Ave</a:t>
            </a:r>
            <a:r>
              <a:rPr lang="en-US" dirty="0">
                <a:solidFill>
                  <a:srgbClr val="FF0000"/>
                </a:solidFill>
              </a:rPr>
              <a:t>.</a:t>
            </a:r>
          </a:p>
          <a:p>
            <a:pPr marL="514350" indent="-514350">
              <a:lnSpc>
                <a:spcPct val="170000"/>
              </a:lnSpc>
              <a:buFont typeface="+mj-lt"/>
              <a:buAutoNum type="arabicPeriod"/>
            </a:pPr>
            <a:r>
              <a:rPr lang="en-US" dirty="0"/>
              <a:t>$281 User Fee Generates $242M</a:t>
            </a:r>
          </a:p>
          <a:p>
            <a:pPr marL="514350" indent="-514350">
              <a:lnSpc>
                <a:spcPct val="170000"/>
              </a:lnSpc>
              <a:buFont typeface="+mj-lt"/>
              <a:buAutoNum type="arabicPeriod"/>
            </a:pPr>
            <a:r>
              <a:rPr lang="en-US" dirty="0"/>
              <a:t>$340 User Fee Generates $293M</a:t>
            </a:r>
          </a:p>
          <a:p>
            <a:pPr marL="0" indent="0">
              <a:buNone/>
            </a:pPr>
            <a:endParaRPr lang="en-US" dirty="0"/>
          </a:p>
          <a:p>
            <a:pPr marL="0" indent="0">
              <a:buNone/>
            </a:pPr>
            <a:r>
              <a:rPr lang="en-US" dirty="0"/>
              <a:t>2017 Moody Nolan Study identified $333m in projects</a:t>
            </a:r>
          </a:p>
          <a:p>
            <a:pPr marL="0" indent="0">
              <a:buNone/>
            </a:pPr>
            <a:endParaRPr lang="en-US" dirty="0"/>
          </a:p>
          <a:p>
            <a:pPr marL="0" indent="0">
              <a:buNone/>
              <a:tabLst>
                <a:tab pos="2743200" algn="l"/>
              </a:tabLst>
            </a:pPr>
            <a:r>
              <a:rPr lang="en-US" i="1" dirty="0">
                <a:solidFill>
                  <a:srgbClr val="FF0000"/>
                </a:solidFill>
              </a:rPr>
              <a:t>Note: All other BIG10 Universities have a User Fee</a:t>
            </a:r>
          </a:p>
        </p:txBody>
      </p:sp>
      <p:pic>
        <p:nvPicPr>
          <p:cNvPr id="5" name="Picture 4">
            <a:extLst>
              <a:ext uri="{FF2B5EF4-FFF2-40B4-BE49-F238E27FC236}">
                <a16:creationId xmlns:a16="http://schemas.microsoft.com/office/drawing/2014/main" id="{EED004F3-5379-492C-86F4-9C7EBEC5A73E}"/>
              </a:ext>
            </a:extLst>
          </p:cNvPr>
          <p:cNvPicPr>
            <a:picLocks noChangeAspect="1"/>
          </p:cNvPicPr>
          <p:nvPr/>
        </p:nvPicPr>
        <p:blipFill rotWithShape="1">
          <a:blip r:embed="rId2">
            <a:extLst>
              <a:ext uri="{28A0092B-C50C-407E-A947-70E740481C1C}">
                <a14:useLocalDpi xmlns:a14="http://schemas.microsoft.com/office/drawing/2010/main" val="0"/>
              </a:ext>
            </a:extLst>
          </a:blip>
          <a:srcRect l="26023" t="11075" r="10462" b="12688"/>
          <a:stretch/>
        </p:blipFill>
        <p:spPr>
          <a:xfrm>
            <a:off x="5592339" y="985838"/>
            <a:ext cx="6422905" cy="4987776"/>
          </a:xfrm>
          <a:prstGeom prst="rect">
            <a:avLst/>
          </a:prstGeom>
        </p:spPr>
      </p:pic>
      <p:sp>
        <p:nvSpPr>
          <p:cNvPr id="6" name="Content Placeholder 2">
            <a:extLst>
              <a:ext uri="{FF2B5EF4-FFF2-40B4-BE49-F238E27FC236}">
                <a16:creationId xmlns:a16="http://schemas.microsoft.com/office/drawing/2014/main" id="{BF877417-2AEC-43E3-9EF3-A9E582193994}"/>
              </a:ext>
            </a:extLst>
          </p:cNvPr>
          <p:cNvSpPr txBox="1">
            <a:spLocks/>
          </p:cNvSpPr>
          <p:nvPr/>
        </p:nvSpPr>
        <p:spPr>
          <a:xfrm>
            <a:off x="10319447" y="752827"/>
            <a:ext cx="1695797" cy="22652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spcAft>
                <a:spcPts val="12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spcAft>
                <a:spcPts val="12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000" b="1" i="1" dirty="0"/>
              <a:t>2017 Moody Nolan Study</a:t>
            </a:r>
          </a:p>
        </p:txBody>
      </p:sp>
    </p:spTree>
    <p:extLst>
      <p:ext uri="{BB962C8B-B14F-4D97-AF65-F5344CB8AC3E}">
        <p14:creationId xmlns:p14="http://schemas.microsoft.com/office/powerpoint/2010/main" val="1363786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992C1DD4-C001-4EBF-9085-6F029A0613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124" t="17458" b="37169"/>
          <a:stretch/>
        </p:blipFill>
        <p:spPr>
          <a:xfrm>
            <a:off x="714894" y="1466074"/>
            <a:ext cx="10762211" cy="5026821"/>
          </a:xfrm>
        </p:spPr>
      </p:pic>
      <p:sp>
        <p:nvSpPr>
          <p:cNvPr id="5" name="Rectangle 4">
            <a:extLst>
              <a:ext uri="{FF2B5EF4-FFF2-40B4-BE49-F238E27FC236}">
                <a16:creationId xmlns:a16="http://schemas.microsoft.com/office/drawing/2014/main" id="{5D30B905-E0E0-49A6-8EC8-6FD48380B5C3}"/>
              </a:ext>
            </a:extLst>
          </p:cNvPr>
          <p:cNvSpPr/>
          <p:nvPr/>
        </p:nvSpPr>
        <p:spPr>
          <a:xfrm>
            <a:off x="714894" y="5848295"/>
            <a:ext cx="7960081" cy="307777"/>
          </a:xfrm>
          <a:prstGeom prst="rect">
            <a:avLst/>
          </a:prstGeom>
        </p:spPr>
        <p:txBody>
          <a:bodyPr wrap="square">
            <a:spAutoFit/>
          </a:bodyPr>
          <a:lstStyle/>
          <a:p>
            <a:r>
              <a:rPr lang="en-US" sz="1400" b="1" i="1" dirty="0"/>
              <a:t>* Information Presented in 2017 Moody Nolan Report</a:t>
            </a:r>
            <a:r>
              <a:rPr lang="en-US" sz="1400" dirty="0"/>
              <a:t>		</a:t>
            </a:r>
          </a:p>
        </p:txBody>
      </p:sp>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482139"/>
            <a:ext cx="10972800" cy="983936"/>
          </a:xfrm>
        </p:spPr>
        <p:txBody>
          <a:bodyPr>
            <a:normAutofit fontScale="90000"/>
          </a:bodyPr>
          <a:lstStyle/>
          <a:p>
            <a:r>
              <a:rPr lang="en-US" dirty="0"/>
              <a:t>NIRSA Recommendations Benchmarking – 2017 Indoor</a:t>
            </a:r>
          </a:p>
        </p:txBody>
      </p:sp>
    </p:spTree>
    <p:extLst>
      <p:ext uri="{BB962C8B-B14F-4D97-AF65-F5344CB8AC3E}">
        <p14:creationId xmlns:p14="http://schemas.microsoft.com/office/powerpoint/2010/main" val="1486697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543653"/>
            <a:ext cx="10972800" cy="922421"/>
          </a:xfrm>
        </p:spPr>
        <p:txBody>
          <a:bodyPr>
            <a:normAutofit fontScale="90000"/>
          </a:bodyPr>
          <a:lstStyle/>
          <a:p>
            <a:r>
              <a:rPr lang="en-US" dirty="0"/>
              <a:t>NIRSA Recommendations Benchmarking – 2017 Outdoor</a:t>
            </a:r>
          </a:p>
        </p:txBody>
      </p:sp>
      <p:pic>
        <p:nvPicPr>
          <p:cNvPr id="5" name="Content Placeholder 4" descr="Table&#10;&#10;Description automatically generated">
            <a:extLst>
              <a:ext uri="{FF2B5EF4-FFF2-40B4-BE49-F238E27FC236}">
                <a16:creationId xmlns:a16="http://schemas.microsoft.com/office/drawing/2014/main" id="{CFADECFA-CF71-47CD-8CC7-E987011386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24" t="17867" r="8373" b="36760"/>
          <a:stretch/>
        </p:blipFill>
        <p:spPr>
          <a:xfrm>
            <a:off x="609600" y="1586424"/>
            <a:ext cx="10972800" cy="4033048"/>
          </a:xfrm>
        </p:spPr>
      </p:pic>
      <p:sp>
        <p:nvSpPr>
          <p:cNvPr id="2" name="Rectangle 1">
            <a:extLst>
              <a:ext uri="{FF2B5EF4-FFF2-40B4-BE49-F238E27FC236}">
                <a16:creationId xmlns:a16="http://schemas.microsoft.com/office/drawing/2014/main" id="{DB2B7D5F-337F-45DC-8695-F12D5FA15D0D}"/>
              </a:ext>
            </a:extLst>
          </p:cNvPr>
          <p:cNvSpPr/>
          <p:nvPr/>
        </p:nvSpPr>
        <p:spPr>
          <a:xfrm>
            <a:off x="609600" y="5512698"/>
            <a:ext cx="8119456" cy="276999"/>
          </a:xfrm>
          <a:prstGeom prst="rect">
            <a:avLst/>
          </a:prstGeom>
        </p:spPr>
        <p:txBody>
          <a:bodyPr wrap="square">
            <a:spAutoFit/>
          </a:bodyPr>
          <a:lstStyle/>
          <a:p>
            <a:r>
              <a:rPr lang="en-US" sz="1200" b="1" i="1" dirty="0"/>
              <a:t>* Information Presented in 2017 Moody Nolan Report</a:t>
            </a:r>
            <a:r>
              <a:rPr lang="en-US" sz="1200" dirty="0"/>
              <a:t>		</a:t>
            </a:r>
          </a:p>
        </p:txBody>
      </p:sp>
    </p:spTree>
    <p:extLst>
      <p:ext uri="{BB962C8B-B14F-4D97-AF65-F5344CB8AC3E}">
        <p14:creationId xmlns:p14="http://schemas.microsoft.com/office/powerpoint/2010/main" val="2349831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378685"/>
            <a:ext cx="10972800" cy="1087390"/>
          </a:xfrm>
        </p:spPr>
        <p:txBody>
          <a:bodyPr>
            <a:normAutofit/>
          </a:bodyPr>
          <a:lstStyle/>
          <a:p>
            <a:r>
              <a:rPr lang="en-US" sz="2800" dirty="0"/>
              <a:t>Updated NIRSA Compliance Matrix – Existing Conditions PRELIMINARY (Dec. 3)</a:t>
            </a:r>
            <a:endParaRPr lang="en-US" sz="2800" i="1" dirty="0"/>
          </a:p>
        </p:txBody>
      </p:sp>
      <p:sp>
        <p:nvSpPr>
          <p:cNvPr id="2" name="Content Placeholder 1">
            <a:extLst>
              <a:ext uri="{FF2B5EF4-FFF2-40B4-BE49-F238E27FC236}">
                <a16:creationId xmlns:a16="http://schemas.microsoft.com/office/drawing/2014/main" id="{424A0771-FAA5-4841-9821-A5DC1DE82D31}"/>
              </a:ext>
            </a:extLst>
          </p:cNvPr>
          <p:cNvSpPr>
            <a:spLocks noGrp="1"/>
          </p:cNvSpPr>
          <p:nvPr>
            <p:ph idx="1"/>
          </p:nvPr>
        </p:nvSpPr>
        <p:spPr>
          <a:xfrm>
            <a:off x="609600" y="1466075"/>
            <a:ext cx="5209309" cy="4467395"/>
          </a:xfrm>
        </p:spPr>
        <p:txBody>
          <a:bodyPr/>
          <a:lstStyle/>
          <a:p>
            <a:pPr marL="457200" indent="-457200">
              <a:buFont typeface="Arial" panose="020B0604020202020204" pitchFamily="34" charset="0"/>
              <a:buChar char="•"/>
            </a:pPr>
            <a:r>
              <a:rPr lang="en-US" sz="2400" dirty="0"/>
              <a:t>Deficit of 133,000SF</a:t>
            </a:r>
          </a:p>
          <a:p>
            <a:pPr marL="457200" indent="-457200">
              <a:buFont typeface="Arial" panose="020B0604020202020204" pitchFamily="34" charset="0"/>
              <a:buChar char="•"/>
            </a:pPr>
            <a:r>
              <a:rPr lang="en-US" sz="2400" dirty="0"/>
              <a:t>Swimming significant deficit</a:t>
            </a:r>
          </a:p>
          <a:p>
            <a:pPr marL="457200" indent="-457200">
              <a:buFont typeface="Arial" panose="020B0604020202020204" pitchFamily="34" charset="0"/>
              <a:buChar char="•"/>
            </a:pPr>
            <a:r>
              <a:rPr lang="en-US" sz="2400" dirty="0"/>
              <a:t>Fitness significant deficit</a:t>
            </a:r>
          </a:p>
          <a:p>
            <a:pPr marL="457200" indent="-457200">
              <a:buFont typeface="Arial" panose="020B0604020202020204" pitchFamily="34" charset="0"/>
              <a:buChar char="•"/>
            </a:pPr>
            <a:r>
              <a:rPr lang="en-US" sz="2400" dirty="0"/>
              <a:t>Fields significant deficit</a:t>
            </a:r>
          </a:p>
          <a:p>
            <a:pPr marL="457200" indent="-457200">
              <a:buFont typeface="Arial" panose="020B0604020202020204" pitchFamily="34" charset="0"/>
              <a:buChar char="•"/>
            </a:pPr>
            <a:r>
              <a:rPr lang="en-US" sz="2400" dirty="0"/>
              <a:t>Existing IM West program space is rated as “C &amp; D” by Moody Nolan 2017 study. Even if remodeled it will have some functional deficiency.</a:t>
            </a:r>
          </a:p>
          <a:p>
            <a:pPr marL="457200" indent="-457200">
              <a:buFont typeface="Arial" panose="020B0604020202020204" pitchFamily="34" charset="0"/>
              <a:buChar char="•"/>
            </a:pPr>
            <a:r>
              <a:rPr lang="en-US" sz="2400" dirty="0"/>
              <a:t>Existing IM West Facility Infrastructure beyond Useful Life</a:t>
            </a:r>
          </a:p>
          <a:p>
            <a:pPr marL="457200" indent="-457200">
              <a:buFont typeface="Arial" panose="020B0604020202020204" pitchFamily="34" charset="0"/>
              <a:buChar char="•"/>
            </a:pPr>
            <a:endParaRPr lang="en-US" sz="2000" dirty="0"/>
          </a:p>
          <a:p>
            <a:endParaRPr lang="en-US" sz="2000" dirty="0"/>
          </a:p>
          <a:p>
            <a:endParaRPr lang="en-US" sz="2000" dirty="0"/>
          </a:p>
        </p:txBody>
      </p:sp>
      <p:pic>
        <p:nvPicPr>
          <p:cNvPr id="3" name="Picture 2" descr="A picture containing diagram&#10;&#10;Description automatically generated">
            <a:extLst>
              <a:ext uri="{FF2B5EF4-FFF2-40B4-BE49-F238E27FC236}">
                <a16:creationId xmlns:a16="http://schemas.microsoft.com/office/drawing/2014/main" id="{83A3ABAF-A169-41CC-A135-34B7F9CDB733}"/>
              </a:ext>
            </a:extLst>
          </p:cNvPr>
          <p:cNvPicPr>
            <a:picLocks noChangeAspect="1"/>
          </p:cNvPicPr>
          <p:nvPr/>
        </p:nvPicPr>
        <p:blipFill rotWithShape="1">
          <a:blip r:embed="rId2">
            <a:extLst>
              <a:ext uri="{28A0092B-C50C-407E-A947-70E740481C1C}">
                <a14:useLocalDpi xmlns:a14="http://schemas.microsoft.com/office/drawing/2010/main" val="0"/>
              </a:ext>
            </a:extLst>
          </a:blip>
          <a:srcRect l="6208" t="6817" r="41737" b="60702"/>
          <a:stretch/>
        </p:blipFill>
        <p:spPr>
          <a:xfrm>
            <a:off x="6373092" y="1095929"/>
            <a:ext cx="5398295" cy="5205502"/>
          </a:xfrm>
          <a:prstGeom prst="rect">
            <a:avLst/>
          </a:prstGeom>
        </p:spPr>
      </p:pic>
    </p:spTree>
    <p:extLst>
      <p:ext uri="{BB962C8B-B14F-4D97-AF65-F5344CB8AC3E}">
        <p14:creationId xmlns:p14="http://schemas.microsoft.com/office/powerpoint/2010/main" val="306299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85841"/>
            <a:ext cx="10972800" cy="480233"/>
          </a:xfrm>
        </p:spPr>
        <p:txBody>
          <a:bodyPr>
            <a:normAutofit fontScale="90000"/>
          </a:bodyPr>
          <a:lstStyle/>
          <a:p>
            <a:r>
              <a:rPr lang="en-US" dirty="0"/>
              <a:t>Study Mission</a:t>
            </a:r>
          </a:p>
        </p:txBody>
      </p:sp>
      <p:sp>
        <p:nvSpPr>
          <p:cNvPr id="3" name="Content Placeholder 2">
            <a:extLst>
              <a:ext uri="{FF2B5EF4-FFF2-40B4-BE49-F238E27FC236}">
                <a16:creationId xmlns:a16="http://schemas.microsoft.com/office/drawing/2014/main" id="{F527BFC8-6F94-4C1D-86B3-DAAFB7A792B3}"/>
              </a:ext>
            </a:extLst>
          </p:cNvPr>
          <p:cNvSpPr>
            <a:spLocks noGrp="1"/>
          </p:cNvSpPr>
          <p:nvPr>
            <p:ph idx="1"/>
          </p:nvPr>
        </p:nvSpPr>
        <p:spPr>
          <a:xfrm>
            <a:off x="609600" y="1866900"/>
            <a:ext cx="10972800" cy="4067175"/>
          </a:xfrm>
        </p:spPr>
        <p:txBody>
          <a:bodyPr>
            <a:normAutofit lnSpcReduction="10000"/>
          </a:bodyPr>
          <a:lstStyle/>
          <a:p>
            <a:pPr marL="0" indent="0">
              <a:buNone/>
            </a:pPr>
            <a:r>
              <a:rPr lang="en-US" sz="2400" dirty="0"/>
              <a:t>Study Co-Sponsors:		Vennie Gore, SVP</a:t>
            </a:r>
            <a:br>
              <a:rPr lang="en-US" sz="2400" dirty="0"/>
            </a:br>
            <a:r>
              <a:rPr lang="en-US" sz="2400" dirty="0"/>
              <a:t>							Dan Bollman, VP</a:t>
            </a:r>
          </a:p>
          <a:p>
            <a:pPr marL="0" indent="0">
              <a:buNone/>
            </a:pPr>
            <a:endParaRPr lang="en-US" sz="2400" dirty="0"/>
          </a:p>
          <a:p>
            <a:pPr marL="0" indent="0">
              <a:buNone/>
            </a:pPr>
            <a:r>
              <a:rPr lang="en-US" sz="2400" dirty="0"/>
              <a:t>Goal of the assessment: </a:t>
            </a:r>
          </a:p>
          <a:p>
            <a:pPr marL="0" indent="0">
              <a:buNone/>
            </a:pPr>
            <a:r>
              <a:rPr lang="en-US" sz="2400" b="1" i="1" dirty="0"/>
              <a:t>To provide enough direction on project scope and probable User Fees to request Board of Trustees Authorization in February to hire a consultant to conduct an IM Facility Feasibility Study in 2021. </a:t>
            </a:r>
          </a:p>
          <a:p>
            <a:pPr marL="0" indent="0">
              <a:buNone/>
            </a:pPr>
            <a:endParaRPr lang="en-US" sz="2400" b="1" i="1" dirty="0"/>
          </a:p>
          <a:p>
            <a:pPr marL="0" indent="0">
              <a:buNone/>
            </a:pPr>
            <a:r>
              <a:rPr lang="en-US" sz="2400" dirty="0"/>
              <a:t>Basis of Design:</a:t>
            </a:r>
          </a:p>
          <a:p>
            <a:pPr marL="0" indent="0">
              <a:buNone/>
            </a:pPr>
            <a:r>
              <a:rPr lang="en-US" sz="2400" dirty="0"/>
              <a:t>2017 Moody Nolan Health and Wellness Study</a:t>
            </a:r>
          </a:p>
        </p:txBody>
      </p:sp>
    </p:spTree>
    <p:extLst>
      <p:ext uri="{BB962C8B-B14F-4D97-AF65-F5344CB8AC3E}">
        <p14:creationId xmlns:p14="http://schemas.microsoft.com/office/powerpoint/2010/main" val="3255165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501445"/>
            <a:ext cx="10972800" cy="965405"/>
          </a:xfrm>
        </p:spPr>
        <p:txBody>
          <a:bodyPr>
            <a:normAutofit fontScale="90000"/>
          </a:bodyPr>
          <a:lstStyle/>
          <a:p>
            <a:r>
              <a:rPr lang="en-US" dirty="0"/>
              <a:t>Updated NIRSA Compliance Matrix – New Building</a:t>
            </a:r>
            <a:br>
              <a:rPr lang="en-US" dirty="0"/>
            </a:br>
            <a:endParaRPr lang="en-US" dirty="0"/>
          </a:p>
        </p:txBody>
      </p:sp>
      <p:sp>
        <p:nvSpPr>
          <p:cNvPr id="2" name="Content Placeholder 1">
            <a:extLst>
              <a:ext uri="{FF2B5EF4-FFF2-40B4-BE49-F238E27FC236}">
                <a16:creationId xmlns:a16="http://schemas.microsoft.com/office/drawing/2014/main" id="{884E3AD7-1C49-4A63-8345-F9F2034CD617}"/>
              </a:ext>
            </a:extLst>
          </p:cNvPr>
          <p:cNvSpPr>
            <a:spLocks noGrp="1"/>
          </p:cNvSpPr>
          <p:nvPr>
            <p:ph idx="1"/>
          </p:nvPr>
        </p:nvSpPr>
        <p:spPr>
          <a:xfrm>
            <a:off x="609600" y="1466850"/>
            <a:ext cx="5274218" cy="4467225"/>
          </a:xfrm>
        </p:spPr>
        <p:txBody>
          <a:bodyPr/>
          <a:lstStyle/>
          <a:p>
            <a:r>
              <a:rPr lang="en-US" dirty="0"/>
              <a:t>Replacement Building 330,000SF</a:t>
            </a:r>
            <a:br>
              <a:rPr lang="en-US" dirty="0"/>
            </a:br>
            <a:r>
              <a:rPr lang="en-US" sz="2000" i="1" dirty="0"/>
              <a:t>(based on 2020 conceptual space program by Moody Nolan)</a:t>
            </a:r>
          </a:p>
          <a:p>
            <a:pPr lvl="1"/>
            <a:r>
              <a:rPr lang="en-US" dirty="0"/>
              <a:t>New 50-meter Pool (no diving)</a:t>
            </a:r>
          </a:p>
          <a:p>
            <a:r>
              <a:rPr lang="en-US" dirty="0"/>
              <a:t>Specialty Programs</a:t>
            </a:r>
          </a:p>
          <a:p>
            <a:r>
              <a:rPr lang="en-US" dirty="0"/>
              <a:t>New Turf Fields</a:t>
            </a:r>
          </a:p>
          <a:p>
            <a:endParaRPr lang="en-US" dirty="0"/>
          </a:p>
          <a:p>
            <a:endParaRPr lang="en-US" dirty="0"/>
          </a:p>
        </p:txBody>
      </p:sp>
      <p:pic>
        <p:nvPicPr>
          <p:cNvPr id="3" name="Picture 2" descr="Chart, waterfall chart&#10;&#10;Description automatically generated">
            <a:extLst>
              <a:ext uri="{FF2B5EF4-FFF2-40B4-BE49-F238E27FC236}">
                <a16:creationId xmlns:a16="http://schemas.microsoft.com/office/drawing/2014/main" id="{B553A961-AC01-4681-9A2F-54DEBD6A16F5}"/>
              </a:ext>
            </a:extLst>
          </p:cNvPr>
          <p:cNvPicPr>
            <a:picLocks noChangeAspect="1"/>
          </p:cNvPicPr>
          <p:nvPr/>
        </p:nvPicPr>
        <p:blipFill rotWithShape="1">
          <a:blip r:embed="rId2">
            <a:extLst>
              <a:ext uri="{28A0092B-C50C-407E-A947-70E740481C1C}">
                <a14:useLocalDpi xmlns:a14="http://schemas.microsoft.com/office/drawing/2010/main" val="0"/>
              </a:ext>
            </a:extLst>
          </a:blip>
          <a:srcRect l="8022" t="7096" r="8626" b="34086"/>
          <a:stretch/>
        </p:blipFill>
        <p:spPr>
          <a:xfrm>
            <a:off x="6308183" y="1217813"/>
            <a:ext cx="5504358" cy="5026519"/>
          </a:xfrm>
          <a:prstGeom prst="rect">
            <a:avLst/>
          </a:prstGeom>
        </p:spPr>
      </p:pic>
    </p:spTree>
    <p:extLst>
      <p:ext uri="{BB962C8B-B14F-4D97-AF65-F5344CB8AC3E}">
        <p14:creationId xmlns:p14="http://schemas.microsoft.com/office/powerpoint/2010/main" val="142184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85841"/>
            <a:ext cx="10972800" cy="480233"/>
          </a:xfrm>
        </p:spPr>
        <p:txBody>
          <a:bodyPr>
            <a:normAutofit fontScale="90000"/>
          </a:bodyPr>
          <a:lstStyle/>
          <a:p>
            <a:r>
              <a:rPr lang="en-US" dirty="0"/>
              <a:t>Study Committee</a:t>
            </a:r>
          </a:p>
        </p:txBody>
      </p:sp>
      <p:sp>
        <p:nvSpPr>
          <p:cNvPr id="3" name="Content Placeholder 2">
            <a:extLst>
              <a:ext uri="{FF2B5EF4-FFF2-40B4-BE49-F238E27FC236}">
                <a16:creationId xmlns:a16="http://schemas.microsoft.com/office/drawing/2014/main" id="{F527BFC8-6F94-4C1D-86B3-DAAFB7A792B3}"/>
              </a:ext>
            </a:extLst>
          </p:cNvPr>
          <p:cNvSpPr>
            <a:spLocks noGrp="1"/>
          </p:cNvSpPr>
          <p:nvPr>
            <p:ph idx="1"/>
          </p:nvPr>
        </p:nvSpPr>
        <p:spPr>
          <a:xfrm>
            <a:off x="609600" y="1866975"/>
            <a:ext cx="10972800" cy="4066495"/>
          </a:xfrm>
        </p:spPr>
        <p:txBody>
          <a:bodyPr>
            <a:normAutofit/>
          </a:bodyPr>
          <a:lstStyle/>
          <a:p>
            <a:pPr marL="0" indent="0">
              <a:buNone/>
            </a:pPr>
            <a:r>
              <a:rPr lang="en-US" dirty="0"/>
              <a:t>	Vennie Gore		Dan Bollman</a:t>
            </a:r>
          </a:p>
          <a:p>
            <a:pPr marL="0" indent="0">
              <a:buNone/>
            </a:pPr>
            <a:r>
              <a:rPr lang="en-US" dirty="0"/>
              <a:t>	Rick McNeil		Bob Patterson	</a:t>
            </a:r>
          </a:p>
          <a:p>
            <a:pPr marL="0" indent="0">
              <a:buNone/>
            </a:pPr>
            <a:r>
              <a:rPr lang="en-US" dirty="0"/>
              <a:t>	Diane Barker		Paul Manson</a:t>
            </a:r>
          </a:p>
          <a:p>
            <a:pPr marL="0" indent="0">
              <a:buNone/>
            </a:pPr>
            <a:r>
              <a:rPr lang="en-US" dirty="0"/>
              <a:t>	Bill Whitbeck		Alan Haller</a:t>
            </a:r>
          </a:p>
          <a:p>
            <a:pPr marL="0" indent="0">
              <a:buNone/>
            </a:pPr>
            <a:r>
              <a:rPr lang="en-US" dirty="0"/>
              <a:t>	Barb Kranz			Lesley Comer</a:t>
            </a:r>
          </a:p>
          <a:p>
            <a:pPr marL="0" indent="0">
              <a:buNone/>
            </a:pPr>
            <a:r>
              <a:rPr lang="en-US" dirty="0"/>
              <a:t>	Steve Troost		Dick Temple</a:t>
            </a:r>
          </a:p>
          <a:p>
            <a:pPr marL="0" indent="0">
              <a:buNone/>
            </a:pPr>
            <a:endParaRPr lang="en-US" dirty="0"/>
          </a:p>
          <a:p>
            <a:pPr marL="0" indent="0">
              <a:buNone/>
            </a:pPr>
            <a:r>
              <a:rPr lang="en-US" sz="2400" i="1" dirty="0"/>
              <a:t>Note: Cost Models by IPF\Brian Mullen</a:t>
            </a:r>
          </a:p>
        </p:txBody>
      </p:sp>
    </p:spTree>
    <p:extLst>
      <p:ext uri="{BB962C8B-B14F-4D97-AF65-F5344CB8AC3E}">
        <p14:creationId xmlns:p14="http://schemas.microsoft.com/office/powerpoint/2010/main" val="4015379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p:txBody>
          <a:bodyPr>
            <a:normAutofit fontScale="90000"/>
          </a:bodyPr>
          <a:lstStyle/>
          <a:p>
            <a:r>
              <a:rPr lang="en-US" dirty="0"/>
              <a:t>Study Timeline</a:t>
            </a:r>
          </a:p>
        </p:txBody>
      </p:sp>
      <p:sp>
        <p:nvSpPr>
          <p:cNvPr id="3" name="Content Placeholder 2">
            <a:extLst>
              <a:ext uri="{FF2B5EF4-FFF2-40B4-BE49-F238E27FC236}">
                <a16:creationId xmlns:a16="http://schemas.microsoft.com/office/drawing/2014/main" id="{F527BFC8-6F94-4C1D-86B3-DAAFB7A792B3}"/>
              </a:ext>
            </a:extLst>
          </p:cNvPr>
          <p:cNvSpPr>
            <a:spLocks noGrp="1"/>
          </p:cNvSpPr>
          <p:nvPr>
            <p:ph idx="1"/>
          </p:nvPr>
        </p:nvSpPr>
        <p:spPr/>
        <p:txBody>
          <a:bodyPr>
            <a:normAutofit/>
          </a:bodyPr>
          <a:lstStyle/>
          <a:p>
            <a:pPr marL="0" indent="0">
              <a:buNone/>
            </a:pPr>
            <a:endParaRPr lang="en-US" dirty="0"/>
          </a:p>
          <a:p>
            <a:pPr marL="0" indent="0">
              <a:buNone/>
            </a:pPr>
            <a:r>
              <a:rPr lang="en-US" dirty="0"/>
              <a:t>Study Kick-off Meeting ………………….............	November 5, 2020</a:t>
            </a:r>
          </a:p>
          <a:p>
            <a:pPr marL="0" indent="0">
              <a:buNone/>
            </a:pPr>
            <a:r>
              <a:rPr lang="en-US" dirty="0"/>
              <a:t>Draft Recommendation………………………….   December 21, 2020</a:t>
            </a:r>
          </a:p>
          <a:p>
            <a:pPr marL="0" indent="0">
              <a:buNone/>
            </a:pPr>
            <a:r>
              <a:rPr lang="en-US" dirty="0"/>
              <a:t>Final Edits …………..…………………………….	  January 18, 2021</a:t>
            </a:r>
          </a:p>
          <a:p>
            <a:pPr marL="0" indent="0">
              <a:buNone/>
            </a:pPr>
            <a:r>
              <a:rPr lang="en-US" dirty="0"/>
              <a:t>Board of Trustees Work Session………………..	 February 11, 2021</a:t>
            </a:r>
          </a:p>
          <a:p>
            <a:pPr marL="0" indent="0">
              <a:buNone/>
            </a:pPr>
            <a:endParaRPr lang="en-US" dirty="0"/>
          </a:p>
        </p:txBody>
      </p:sp>
    </p:spTree>
    <p:extLst>
      <p:ext uri="{BB962C8B-B14F-4D97-AF65-F5344CB8AC3E}">
        <p14:creationId xmlns:p14="http://schemas.microsoft.com/office/powerpoint/2010/main" val="420347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24529"/>
            <a:ext cx="10972800" cy="541545"/>
          </a:xfrm>
        </p:spPr>
        <p:txBody>
          <a:bodyPr>
            <a:noAutofit/>
          </a:bodyPr>
          <a:lstStyle/>
          <a:p>
            <a:r>
              <a:rPr lang="en-US" sz="2800" i="1" dirty="0"/>
              <a:t>Rationale to Conduct a 2021 IM Facility Feasibility Study</a:t>
            </a:r>
          </a:p>
        </p:txBody>
      </p:sp>
      <p:sp>
        <p:nvSpPr>
          <p:cNvPr id="3" name="Content Placeholder 2">
            <a:extLst>
              <a:ext uri="{FF2B5EF4-FFF2-40B4-BE49-F238E27FC236}">
                <a16:creationId xmlns:a16="http://schemas.microsoft.com/office/drawing/2014/main" id="{2E7E1C0D-6734-4B01-BDE4-683FE3EA8273}"/>
              </a:ext>
            </a:extLst>
          </p:cNvPr>
          <p:cNvSpPr>
            <a:spLocks noGrp="1"/>
          </p:cNvSpPr>
          <p:nvPr>
            <p:ph idx="1"/>
          </p:nvPr>
        </p:nvSpPr>
        <p:spPr/>
        <p:txBody>
          <a:bodyPr>
            <a:normAutofit fontScale="92500" lnSpcReduction="20000"/>
          </a:bodyPr>
          <a:lstStyle/>
          <a:p>
            <a:pPr marL="457200" indent="-457200">
              <a:spcAft>
                <a:spcPts val="0"/>
              </a:spcAft>
              <a:buFont typeface="+mj-lt"/>
              <a:buAutoNum type="arabicPeriod"/>
            </a:pPr>
            <a:r>
              <a:rPr lang="en-US" sz="1600" dirty="0"/>
              <a:t>Define IM Facility Programs that meet NIRSA Standards compliance</a:t>
            </a:r>
          </a:p>
          <a:p>
            <a:pPr marL="457200" indent="-457200">
              <a:spcAft>
                <a:spcPts val="0"/>
              </a:spcAft>
              <a:buFont typeface="+mj-lt"/>
              <a:buAutoNum type="arabicPeriod"/>
            </a:pPr>
            <a:r>
              <a:rPr lang="en-US" sz="1600" dirty="0"/>
              <a:t>Address Financial Constraints to the proposed User Fee models</a:t>
            </a:r>
          </a:p>
          <a:p>
            <a:pPr marL="1257300" lvl="1" indent="-457200">
              <a:spcAft>
                <a:spcPts val="0"/>
              </a:spcAft>
              <a:buFont typeface="+mj-lt"/>
              <a:buAutoNum type="alphaLcPeriod"/>
            </a:pPr>
            <a:r>
              <a:rPr lang="en-US" sz="1400" dirty="0"/>
              <a:t>define a plan that addresses NIRSA Standards compliance</a:t>
            </a:r>
          </a:p>
          <a:p>
            <a:pPr marL="1257300" lvl="1" indent="-457200">
              <a:spcAft>
                <a:spcPts val="0"/>
              </a:spcAft>
              <a:buFont typeface="+mj-lt"/>
              <a:buAutoNum type="alphaLcPeriod"/>
            </a:pPr>
            <a:r>
              <a:rPr lang="en-US" sz="1400" dirty="0"/>
              <a:t>Test –a phased implementation facility plan</a:t>
            </a:r>
          </a:p>
          <a:p>
            <a:pPr marL="1257300" lvl="1" indent="-457200">
              <a:spcAft>
                <a:spcPts val="0"/>
              </a:spcAft>
              <a:buFont typeface="+mj-lt"/>
              <a:buAutoNum type="alphaLcPeriod"/>
            </a:pPr>
            <a:r>
              <a:rPr lang="en-US" sz="1400" dirty="0"/>
              <a:t>Test – a plan to improve Facilities without meeting 100% NIRSA compliance</a:t>
            </a:r>
          </a:p>
          <a:p>
            <a:pPr marL="457200" indent="-457200">
              <a:spcAft>
                <a:spcPts val="0"/>
              </a:spcAft>
              <a:buFont typeface="+mj-lt"/>
              <a:buAutoNum type="arabicPeriod"/>
            </a:pPr>
            <a:r>
              <a:rPr lang="en-US" sz="1600" dirty="0"/>
              <a:t>Evaluate the “value” of a New vs. Renovated IM West</a:t>
            </a:r>
          </a:p>
          <a:p>
            <a:pPr marL="1257300" lvl="1" indent="-457200">
              <a:spcAft>
                <a:spcPts val="0"/>
              </a:spcAft>
              <a:buFont typeface="+mj-lt"/>
              <a:buAutoNum type="alphaLcPeriod"/>
            </a:pPr>
            <a:r>
              <a:rPr lang="en-US" sz="1400" dirty="0"/>
              <a:t>Quality of program space</a:t>
            </a:r>
          </a:p>
          <a:p>
            <a:pPr marL="1257300" lvl="1" indent="-457200">
              <a:spcAft>
                <a:spcPts val="0"/>
              </a:spcAft>
              <a:buFont typeface="+mj-lt"/>
              <a:buAutoNum type="alphaLcPeriod"/>
            </a:pPr>
            <a:r>
              <a:rPr lang="en-US" sz="1400" dirty="0"/>
              <a:t>Operational continuity</a:t>
            </a:r>
          </a:p>
          <a:p>
            <a:pPr marL="1257300" lvl="1" indent="-457200">
              <a:spcAft>
                <a:spcPts val="0"/>
              </a:spcAft>
              <a:buFont typeface="+mj-lt"/>
              <a:buAutoNum type="alphaLcPeriod"/>
            </a:pPr>
            <a:r>
              <a:rPr lang="en-US" sz="1400" dirty="0"/>
              <a:t>Site evaluations</a:t>
            </a:r>
          </a:p>
          <a:p>
            <a:pPr marL="457200" indent="-457200">
              <a:spcAft>
                <a:spcPts val="0"/>
              </a:spcAft>
              <a:buFont typeface="+mj-lt"/>
              <a:buAutoNum type="arabicPeriod"/>
            </a:pPr>
            <a:r>
              <a:rPr lang="en-US" sz="1600" dirty="0"/>
              <a:t>Prioritize projects for implementation</a:t>
            </a:r>
          </a:p>
          <a:p>
            <a:pPr marL="1257300" lvl="1" indent="-457200">
              <a:spcAft>
                <a:spcPts val="0"/>
              </a:spcAft>
              <a:buFont typeface="+mj-lt"/>
              <a:buAutoNum type="alphaLcPeriod"/>
            </a:pPr>
            <a:r>
              <a:rPr lang="en-US" sz="1400" dirty="0"/>
              <a:t>Engage students and other stakeholder groups</a:t>
            </a:r>
          </a:p>
          <a:p>
            <a:pPr marL="1257300" lvl="1" indent="-457200">
              <a:spcAft>
                <a:spcPts val="0"/>
              </a:spcAft>
              <a:buFont typeface="+mj-lt"/>
              <a:buAutoNum type="alphaLcPeriod"/>
            </a:pPr>
            <a:r>
              <a:rPr lang="en-US" sz="1400" dirty="0"/>
              <a:t>Integrate the IM Facilities into the Health &amp; Well Being initiative</a:t>
            </a:r>
          </a:p>
          <a:p>
            <a:pPr marL="457200" indent="-457200">
              <a:spcAft>
                <a:spcPts val="0"/>
              </a:spcAft>
              <a:buFont typeface="+mj-lt"/>
              <a:buAutoNum type="arabicPeriod"/>
            </a:pPr>
            <a:r>
              <a:rPr lang="en-US" sz="1600" dirty="0"/>
              <a:t>Evaluate if the Multicultural Center is funded by the User Fee</a:t>
            </a:r>
          </a:p>
          <a:p>
            <a:pPr marL="457200" indent="-457200">
              <a:spcAft>
                <a:spcPts val="0"/>
              </a:spcAft>
              <a:buFont typeface="+mj-lt"/>
              <a:buAutoNum type="arabicPeriod"/>
            </a:pPr>
            <a:r>
              <a:rPr lang="en-US" sz="1600" dirty="0"/>
              <a:t>Integrate IM Facility Plan with Intercollegiate Athletics’ Master Plan to identify opportunities and synergies</a:t>
            </a:r>
          </a:p>
          <a:p>
            <a:pPr marL="457200" indent="-457200">
              <a:spcAft>
                <a:spcPts val="0"/>
              </a:spcAft>
              <a:buFont typeface="+mj-lt"/>
              <a:buAutoNum type="arabicPeriod"/>
            </a:pPr>
            <a:r>
              <a:rPr lang="en-US" sz="1600" dirty="0"/>
              <a:t>Test project schedule viability with:</a:t>
            </a:r>
          </a:p>
          <a:p>
            <a:pPr marL="1257300" lvl="1" indent="-457200">
              <a:spcAft>
                <a:spcPts val="0"/>
              </a:spcAft>
              <a:buFont typeface="+mj-lt"/>
              <a:buAutoNum type="alphaLcPeriod"/>
            </a:pPr>
            <a:r>
              <a:rPr lang="en-US" sz="1400" dirty="0"/>
              <a:t>IM Facilities initiatives </a:t>
            </a:r>
          </a:p>
          <a:p>
            <a:pPr marL="1257300" lvl="1" indent="-457200">
              <a:spcAft>
                <a:spcPts val="0"/>
              </a:spcAft>
              <a:buFont typeface="+mj-lt"/>
              <a:buAutoNum type="alphaLcPeriod"/>
            </a:pPr>
            <a:r>
              <a:rPr lang="en-US" sz="1400" dirty="0"/>
              <a:t>Intercollegiate Athletics’ facility initiatives</a:t>
            </a:r>
          </a:p>
          <a:p>
            <a:pPr marL="1257300" lvl="1" indent="-457200">
              <a:spcAft>
                <a:spcPts val="0"/>
              </a:spcAft>
              <a:buFont typeface="+mj-lt"/>
              <a:buAutoNum type="alphaLcPeriod"/>
            </a:pPr>
            <a:r>
              <a:rPr lang="en-US" sz="1400" dirty="0"/>
              <a:t>Multicultural Center initiative</a:t>
            </a:r>
          </a:p>
          <a:p>
            <a:pPr marL="457200" indent="-457200">
              <a:spcAft>
                <a:spcPts val="0"/>
              </a:spcAft>
              <a:buFont typeface="+mj-lt"/>
              <a:buAutoNum type="arabicPeriod"/>
            </a:pPr>
            <a:r>
              <a:rPr lang="en-US" sz="1600" dirty="0"/>
              <a:t>Integration with the 2021 Campus Master Plan Study</a:t>
            </a:r>
          </a:p>
        </p:txBody>
      </p:sp>
    </p:spTree>
    <p:extLst>
      <p:ext uri="{BB962C8B-B14F-4D97-AF65-F5344CB8AC3E}">
        <p14:creationId xmlns:p14="http://schemas.microsoft.com/office/powerpoint/2010/main" val="1928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985841"/>
            <a:ext cx="10972800" cy="480233"/>
          </a:xfrm>
        </p:spPr>
        <p:txBody>
          <a:bodyPr>
            <a:normAutofit fontScale="90000"/>
          </a:bodyPr>
          <a:lstStyle/>
          <a:p>
            <a:r>
              <a:rPr lang="en-US" dirty="0"/>
              <a:t>Point of Reference</a:t>
            </a:r>
          </a:p>
        </p:txBody>
      </p:sp>
      <p:sp>
        <p:nvSpPr>
          <p:cNvPr id="5" name="Content Placeholder 4">
            <a:extLst>
              <a:ext uri="{FF2B5EF4-FFF2-40B4-BE49-F238E27FC236}">
                <a16:creationId xmlns:a16="http://schemas.microsoft.com/office/drawing/2014/main" id="{3AFEC0F0-1534-4758-A079-548C11A07933}"/>
              </a:ext>
            </a:extLst>
          </p:cNvPr>
          <p:cNvSpPr>
            <a:spLocks noGrp="1"/>
          </p:cNvSpPr>
          <p:nvPr>
            <p:ph idx="1"/>
          </p:nvPr>
        </p:nvSpPr>
        <p:spPr>
          <a:xfrm>
            <a:off x="609600" y="1866975"/>
            <a:ext cx="10972800" cy="4066495"/>
          </a:xfrm>
        </p:spPr>
        <p:txBody>
          <a:bodyPr/>
          <a:lstStyle/>
          <a:p>
            <a:pPr lvl="0"/>
            <a:r>
              <a:rPr lang="en-US" sz="1800" dirty="0"/>
              <a:t>The National Intramural and Recreation Sports Association (NIRSA) are the standards that MSU should strive to meet.</a:t>
            </a:r>
          </a:p>
          <a:p>
            <a:pPr lvl="0"/>
            <a:r>
              <a:rPr lang="en-US" sz="1800" dirty="0"/>
              <a:t>IM Facilities are an important component of the MSU Health, Well-Being and Recreation community mission.</a:t>
            </a:r>
          </a:p>
          <a:p>
            <a:pPr lvl="0"/>
            <a:r>
              <a:rPr lang="en-US" sz="1800" dirty="0"/>
              <a:t>Existing IM facilities have served the MSU community well, but do not meet NIRSA standards. The facilities have functional and infrastructure deficiencies.</a:t>
            </a:r>
          </a:p>
          <a:p>
            <a:pPr lvl="1"/>
            <a:r>
              <a:rPr lang="en-US" sz="1600" dirty="0"/>
              <a:t>IM Circle		Built 1916 with 1950’s addition		100-years old</a:t>
            </a:r>
          </a:p>
          <a:p>
            <a:pPr lvl="1"/>
            <a:r>
              <a:rPr lang="en-US" sz="1600" dirty="0"/>
              <a:t>IM West		Built 1959			  			60-years old</a:t>
            </a:r>
          </a:p>
          <a:p>
            <a:pPr lvl="1"/>
            <a:r>
              <a:rPr lang="en-US" sz="1600" dirty="0"/>
              <a:t>IM East		Built 1982			  			40-years old</a:t>
            </a:r>
          </a:p>
          <a:p>
            <a:pPr lvl="0"/>
            <a:r>
              <a:rPr lang="en-US" sz="1800" dirty="0"/>
              <a:t>The 2017 Moody Nolan Health &amp; Wellness Study is the Basis of Design for this study.</a:t>
            </a:r>
          </a:p>
          <a:p>
            <a:pPr lvl="0"/>
            <a:r>
              <a:rPr lang="en-US" sz="1800" dirty="0"/>
              <a:t>User Fees are a potential funding source for the IM Facilities and should be evaluated relative to the user fees at the BIG10 cohort universities.</a:t>
            </a:r>
          </a:p>
          <a:p>
            <a:pPr lvl="0"/>
            <a:r>
              <a:rPr lang="en-US" sz="1800" dirty="0"/>
              <a:t>The Multicultural Center mission aligns with the IM facility initiative.</a:t>
            </a:r>
          </a:p>
          <a:p>
            <a:pPr lvl="0"/>
            <a:r>
              <a:rPr lang="en-US" sz="1800" dirty="0"/>
              <a:t>The Committee’s charge is to provide information for MSU to make a decision.</a:t>
            </a:r>
          </a:p>
        </p:txBody>
      </p:sp>
    </p:spTree>
    <p:extLst>
      <p:ext uri="{BB962C8B-B14F-4D97-AF65-F5344CB8AC3E}">
        <p14:creationId xmlns:p14="http://schemas.microsoft.com/office/powerpoint/2010/main" val="339423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ctrTitle"/>
          </p:nvPr>
        </p:nvSpPr>
        <p:spPr>
          <a:xfrm>
            <a:off x="914400" y="2457450"/>
            <a:ext cx="10363200" cy="573361"/>
          </a:xfrm>
        </p:spPr>
        <p:txBody>
          <a:bodyPr>
            <a:normAutofit/>
          </a:bodyPr>
          <a:lstStyle/>
          <a:p>
            <a:r>
              <a:rPr lang="en-US" sz="2800" dirty="0"/>
              <a:t>National Intramural-Recreational Association (NIRSA)</a:t>
            </a:r>
          </a:p>
        </p:txBody>
      </p:sp>
      <p:sp>
        <p:nvSpPr>
          <p:cNvPr id="5" name="Content Placeholder 4">
            <a:extLst>
              <a:ext uri="{FF2B5EF4-FFF2-40B4-BE49-F238E27FC236}">
                <a16:creationId xmlns:a16="http://schemas.microsoft.com/office/drawing/2014/main" id="{61E10818-7045-450A-A913-F3F2FF6AEC94}"/>
              </a:ext>
            </a:extLst>
          </p:cNvPr>
          <p:cNvSpPr>
            <a:spLocks noGrp="1"/>
          </p:cNvSpPr>
          <p:nvPr>
            <p:ph type="subTitle" idx="1"/>
          </p:nvPr>
        </p:nvSpPr>
        <p:spPr>
          <a:xfrm>
            <a:off x="914400" y="3039566"/>
            <a:ext cx="10363200" cy="2102356"/>
          </a:xfrm>
        </p:spPr>
        <p:txBody>
          <a:bodyPr>
            <a:normAutofit/>
          </a:bodyPr>
          <a:lstStyle/>
          <a:p>
            <a:r>
              <a:rPr lang="en-US" i="1" dirty="0"/>
              <a:t>“</a:t>
            </a:r>
            <a:r>
              <a:rPr lang="en-US" i="1"/>
              <a:t>National Intramural-Recreational Association (NIRSA), is recognized by Colleges and Universities across the United States as leaders in collegiate recreation.  They author standards that form the benchmark for the quality and quantity of spaces related to recreation, sport and wellness.” </a:t>
            </a:r>
          </a:p>
        </p:txBody>
      </p:sp>
    </p:spTree>
    <p:extLst>
      <p:ext uri="{BB962C8B-B14F-4D97-AF65-F5344CB8AC3E}">
        <p14:creationId xmlns:p14="http://schemas.microsoft.com/office/powerpoint/2010/main" val="322770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869916-0B67-4C36-84A9-D1626AFC5DED}"/>
              </a:ext>
            </a:extLst>
          </p:cNvPr>
          <p:cNvSpPr>
            <a:spLocks noGrp="1"/>
          </p:cNvSpPr>
          <p:nvPr>
            <p:ph type="title"/>
          </p:nvPr>
        </p:nvSpPr>
        <p:spPr>
          <a:xfrm>
            <a:off x="609600" y="875096"/>
            <a:ext cx="10972800" cy="725109"/>
          </a:xfrm>
        </p:spPr>
        <p:txBody>
          <a:bodyPr>
            <a:normAutofit/>
          </a:bodyPr>
          <a:lstStyle/>
          <a:p>
            <a:r>
              <a:rPr lang="en-US" dirty="0"/>
              <a:t>Health, Well-Being and Recreation</a:t>
            </a:r>
          </a:p>
        </p:txBody>
      </p:sp>
      <p:sp>
        <p:nvSpPr>
          <p:cNvPr id="3" name="Content Placeholder 2">
            <a:extLst>
              <a:ext uri="{FF2B5EF4-FFF2-40B4-BE49-F238E27FC236}">
                <a16:creationId xmlns:a16="http://schemas.microsoft.com/office/drawing/2014/main" id="{2E7E1C0D-6734-4B01-BDE4-683FE3EA8273}"/>
              </a:ext>
            </a:extLst>
          </p:cNvPr>
          <p:cNvSpPr>
            <a:spLocks noGrp="1"/>
          </p:cNvSpPr>
          <p:nvPr>
            <p:ph idx="1"/>
          </p:nvPr>
        </p:nvSpPr>
        <p:spPr>
          <a:xfrm>
            <a:off x="609600" y="1674905"/>
            <a:ext cx="10972800" cy="4419600"/>
          </a:xfrm>
        </p:spPr>
        <p:txBody>
          <a:bodyPr>
            <a:normAutofit/>
          </a:bodyPr>
          <a:lstStyle/>
          <a:p>
            <a:pPr marL="0" indent="0">
              <a:lnSpc>
                <a:spcPct val="90000"/>
              </a:lnSpc>
              <a:buNone/>
            </a:pPr>
            <a:r>
              <a:rPr lang="en-US" sz="1700" b="1" dirty="0">
                <a:latin typeface="+mn-lt"/>
              </a:rPr>
              <a:t>Concept</a:t>
            </a:r>
          </a:p>
          <a:p>
            <a:pPr lvl="1" indent="0">
              <a:lnSpc>
                <a:spcPct val="90000"/>
              </a:lnSpc>
              <a:buNone/>
            </a:pPr>
            <a:r>
              <a:rPr lang="en-US" sz="1700" dirty="0">
                <a:latin typeface="+mn-lt"/>
              </a:rPr>
              <a:t>A collaboration of campus partners working cross-functionally across multiple departments to create a healthier community for students, faculty and staff.  These partners can be organizationally separated, (as is the practice now), or consideration for a new organization of Health, Well-Being and Recreation with the potential for these units to be represented in a new build facility.</a:t>
            </a:r>
          </a:p>
          <a:p>
            <a:pPr lvl="1" indent="0">
              <a:lnSpc>
                <a:spcPct val="90000"/>
              </a:lnSpc>
              <a:buNone/>
            </a:pPr>
            <a:endParaRPr lang="en-US" sz="1700" dirty="0">
              <a:latin typeface="+mn-lt"/>
            </a:endParaRPr>
          </a:p>
          <a:p>
            <a:pPr marL="0" indent="0">
              <a:lnSpc>
                <a:spcPct val="90000"/>
              </a:lnSpc>
              <a:buNone/>
            </a:pPr>
            <a:r>
              <a:rPr lang="en-US" sz="1700" b="1" dirty="0">
                <a:latin typeface="+mn-lt"/>
              </a:rPr>
              <a:t>Well-Being </a:t>
            </a:r>
            <a:r>
              <a:rPr lang="en-US" sz="1700" dirty="0">
                <a:latin typeface="+mn-lt"/>
              </a:rPr>
              <a:t>(Broadly defined by NIRSA)</a:t>
            </a:r>
          </a:p>
          <a:p>
            <a:pPr marL="465138" lvl="2" indent="0">
              <a:lnSpc>
                <a:spcPct val="90000"/>
              </a:lnSpc>
              <a:spcBef>
                <a:spcPts val="0"/>
              </a:spcBef>
              <a:spcAft>
                <a:spcPts val="600"/>
              </a:spcAft>
              <a:buNone/>
            </a:pPr>
            <a:r>
              <a:rPr lang="en-US" sz="1700" dirty="0">
                <a:latin typeface="+mn-lt"/>
                <a:cs typeface="Arial"/>
              </a:rPr>
              <a:t>An optimal and dynamic state where people have a sense of purpose and an opportunity to achieve their full potential.</a:t>
            </a:r>
          </a:p>
          <a:p>
            <a:pPr marL="465138" lvl="2" indent="0">
              <a:lnSpc>
                <a:spcPct val="90000"/>
              </a:lnSpc>
              <a:spcBef>
                <a:spcPts val="0"/>
              </a:spcBef>
              <a:spcAft>
                <a:spcPts val="600"/>
              </a:spcAft>
              <a:buNone/>
            </a:pPr>
            <a:r>
              <a:rPr lang="en-US" sz="1700" dirty="0">
                <a:latin typeface="+mn-lt"/>
                <a:cs typeface="Arial"/>
              </a:rPr>
              <a:t>Where people feel positive and believe their lives are rewarding – i.e., they rank themselves high on measures of happiness and life purpose</a:t>
            </a:r>
          </a:p>
          <a:p>
            <a:pPr marL="465138" lvl="2" indent="0">
              <a:lnSpc>
                <a:spcPct val="90000"/>
              </a:lnSpc>
              <a:spcBef>
                <a:spcPts val="0"/>
              </a:spcBef>
              <a:spcAft>
                <a:spcPts val="600"/>
              </a:spcAft>
              <a:buNone/>
            </a:pPr>
            <a:r>
              <a:rPr lang="en-US" sz="1700" dirty="0">
                <a:latin typeface="+mn-lt"/>
                <a:cs typeface="Arial"/>
              </a:rPr>
              <a:t>When basic human rights and needs are met – i.e., food and housing securities, safety, mental/physical health, equity and diversity, liberty, freedom, justice and others. </a:t>
            </a:r>
          </a:p>
          <a:p>
            <a:pPr marL="465138" lvl="2" indent="0">
              <a:lnSpc>
                <a:spcPct val="90000"/>
              </a:lnSpc>
              <a:spcBef>
                <a:spcPts val="0"/>
              </a:spcBef>
              <a:spcAft>
                <a:spcPts val="600"/>
              </a:spcAft>
              <a:buNone/>
            </a:pPr>
            <a:r>
              <a:rPr lang="en-US" sz="1700" dirty="0">
                <a:latin typeface="+mn-lt"/>
                <a:cs typeface="Arial"/>
              </a:rPr>
              <a:t>Where members are contributing to the communities in which they live – i.e., Institution, local state, global, recognize their own value and impact on their communities, over come social injustice, among others.</a:t>
            </a:r>
          </a:p>
          <a:p>
            <a:pPr>
              <a:lnSpc>
                <a:spcPct val="90000"/>
              </a:lnSpc>
            </a:pPr>
            <a:endParaRPr lang="en-US" sz="1700" dirty="0">
              <a:latin typeface="+mn-lt"/>
            </a:endParaRPr>
          </a:p>
        </p:txBody>
      </p:sp>
    </p:spTree>
    <p:extLst>
      <p:ext uri="{BB962C8B-B14F-4D97-AF65-F5344CB8AC3E}">
        <p14:creationId xmlns:p14="http://schemas.microsoft.com/office/powerpoint/2010/main" val="1215485118"/>
      </p:ext>
    </p:extLst>
  </p:cSld>
  <p:clrMapOvr>
    <a:masterClrMapping/>
  </p:clrMapOvr>
</p:sld>
</file>

<file path=ppt/theme/theme1.xml><?xml version="1.0" encoding="utf-8"?>
<a:theme xmlns:a="http://schemas.openxmlformats.org/drawingml/2006/main" name="MSU Wordmark design">
  <a:themeElements>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3169</TotalTime>
  <Words>2067</Words>
  <Application>Microsoft Office PowerPoint</Application>
  <PresentationFormat>Widescreen</PresentationFormat>
  <Paragraphs>327</Paragraphs>
  <Slides>30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Arial</vt:lpstr>
      <vt:lpstr>Calibri</vt:lpstr>
      <vt:lpstr>Calibri Light</vt:lpstr>
      <vt:lpstr>Gotham Black</vt:lpstr>
      <vt:lpstr>Gotham Book</vt:lpstr>
      <vt:lpstr>Wingdings</vt:lpstr>
      <vt:lpstr>MSU Wordmark design</vt:lpstr>
      <vt:lpstr>Custom Design</vt:lpstr>
      <vt:lpstr>2020 IM Facility Assessment  Prepared for: Co-Sponsors Gore and Bollman January 2021</vt:lpstr>
      <vt:lpstr>Guiding Principles for IM Facilities Assessment 2020</vt:lpstr>
      <vt:lpstr>Study Mission</vt:lpstr>
      <vt:lpstr>Study Committee</vt:lpstr>
      <vt:lpstr>Study Timeline</vt:lpstr>
      <vt:lpstr>Rationale to Conduct a 2021 IM Facility Feasibility Study</vt:lpstr>
      <vt:lpstr>Point of Reference</vt:lpstr>
      <vt:lpstr>National Intramural-Recreational Association (NIRSA)</vt:lpstr>
      <vt:lpstr>Health, Well-Being and Recreation</vt:lpstr>
      <vt:lpstr>Assessment Grading Criteria – Existing Conditions</vt:lpstr>
      <vt:lpstr>Assessment Grading Criteria - IM West</vt:lpstr>
      <vt:lpstr>Post 2017 IM Facility Study General Fund Work Implemented</vt:lpstr>
      <vt:lpstr>Post 2017 IM Facility Study General Fund Work – Example:</vt:lpstr>
      <vt:lpstr>PowerPoint Presentation</vt:lpstr>
      <vt:lpstr>2021 Preliminary Capital Renewal IM Facility Needs</vt:lpstr>
      <vt:lpstr>Assessment of New Build vs. Renovation</vt:lpstr>
      <vt:lpstr>Assessment of New Build vs. Renovation</vt:lpstr>
      <vt:lpstr>Big 10 Comparison of Facility Fees</vt:lpstr>
      <vt:lpstr>Option Cost Model</vt:lpstr>
      <vt:lpstr>Next Steps</vt:lpstr>
      <vt:lpstr>Appendix</vt:lpstr>
      <vt:lpstr>User Fee Project List (to achieve NIRSA Standard Compliance)</vt:lpstr>
      <vt:lpstr>PowerPoint Presentation</vt:lpstr>
      <vt:lpstr>IM West Fitness Center</vt:lpstr>
      <vt:lpstr>PowerPoint Presentation</vt:lpstr>
      <vt:lpstr>User Fee Models</vt:lpstr>
      <vt:lpstr>NIRSA Recommendations Benchmarking – 2017 Indoor</vt:lpstr>
      <vt:lpstr>NIRSA Recommendations Benchmarking – 2017 Outdoor</vt:lpstr>
      <vt:lpstr>Updated NIRSA Compliance Matrix – Existing Conditions PRELIMINARY (Dec. 3)</vt:lpstr>
      <vt:lpstr>Updated NIRSA Compliance Matrix – New Building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IM Facility Assessment  Prepared for: Co-Sponsors Gore and Bollman</dc:title>
  <dc:creator>Eimer, Chelsey</dc:creator>
  <cp:lastModifiedBy>Gore, Venceslaus</cp:lastModifiedBy>
  <cp:revision>21</cp:revision>
  <dcterms:created xsi:type="dcterms:W3CDTF">2021-01-13T16:31:03Z</dcterms:created>
  <dcterms:modified xsi:type="dcterms:W3CDTF">2021-02-04T14:57:34Z</dcterms:modified>
</cp:coreProperties>
</file>